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536" r:id="rId3"/>
    <p:sldId id="562" r:id="rId4"/>
    <p:sldId id="542" r:id="rId5"/>
    <p:sldId id="561" r:id="rId6"/>
    <p:sldId id="555" r:id="rId7"/>
    <p:sldId id="567" r:id="rId8"/>
    <p:sldId id="576" r:id="rId9"/>
    <p:sldId id="574" r:id="rId10"/>
  </p:sldIdLst>
  <p:sldSz cx="9144000" cy="5143500" type="screen16x9"/>
  <p:notesSz cx="6858000" cy="9144000"/>
  <p:defaultTextStyle>
    <a:defPPr>
      <a:defRPr lang="en-US"/>
    </a:defPPr>
    <a:lvl1pPr marL="0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0" userDrawn="1">
          <p15:clr>
            <a:srgbClr val="A4A3A4"/>
          </p15:clr>
        </p15:guide>
        <p15:guide id="2" pos="5475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5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Bronwyn Mcdaniel" initials="BM" lastIdx="7" clrIdx="3">
    <p:extLst/>
  </p:cmAuthor>
  <p:cmAuthor id="5" name="Jenny K. Nagaoka" initials="JKN" lastIdx="2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6BA"/>
    <a:srgbClr val="7C0622"/>
    <a:srgbClr val="D9D9D9"/>
    <a:srgbClr val="D5D4CC"/>
    <a:srgbClr val="F7A329"/>
    <a:srgbClr val="72061F"/>
    <a:srgbClr val="4A1945"/>
    <a:srgbClr val="CE8E9E"/>
    <a:srgbClr val="CCCCCC"/>
    <a:srgbClr val="ED2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80196" autoAdjust="0"/>
  </p:normalViewPr>
  <p:slideViewPr>
    <p:cSldViewPr snapToGrid="0" snapToObjects="1">
      <p:cViewPr>
        <p:scale>
          <a:sx n="145" d="100"/>
          <a:sy n="145" d="100"/>
        </p:scale>
        <p:origin x="648" y="144"/>
      </p:cViewPr>
      <p:guideLst>
        <p:guide orient="horz" pos="3050"/>
        <p:guide pos="547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5" d="100"/>
        <a:sy n="95" d="100"/>
      </p:scale>
      <p:origin x="0" y="0"/>
    </p:cViewPr>
  </p:notesTextViewPr>
  <p:sorterViewPr>
    <p:cViewPr>
      <p:scale>
        <a:sx n="125" d="100"/>
        <a:sy n="125" d="100"/>
      </p:scale>
      <p:origin x="0" y="6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94957830774713"/>
          <c:y val="0.0329649143250685"/>
          <c:w val="0.961008433845057"/>
          <c:h val="0.882058018301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C062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BBB6BA"/>
              </a:solidFill>
              <a:ln>
                <a:noFill/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charset="0"/>
                    <a:ea typeface="Graphik" charset="0"/>
                    <a:cs typeface="Graphik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University of Illinois at Urbana-Champaign</c:v>
                </c:pt>
                <c:pt idx="1">
                  <c:v>Loyola University</c:v>
                </c:pt>
                <c:pt idx="2">
                  <c:v>DeVry University</c:v>
                </c:pt>
                <c:pt idx="3">
                  <c:v>Roosevelt University</c:v>
                </c:pt>
                <c:pt idx="4">
                  <c:v>Illinois State University</c:v>
                </c:pt>
                <c:pt idx="5">
                  <c:v>Western Illinois University</c:v>
                </c:pt>
                <c:pt idx="6">
                  <c:v>University of Illinois at Chicago</c:v>
                </c:pt>
                <c:pt idx="7">
                  <c:v>Columbia College</c:v>
                </c:pt>
                <c:pt idx="8">
                  <c:v>Chicago State University</c:v>
                </c:pt>
                <c:pt idx="9">
                  <c:v>Northeastern Illinois University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0.62</c:v>
                </c:pt>
                <c:pt idx="1">
                  <c:v>0.49</c:v>
                </c:pt>
                <c:pt idx="2">
                  <c:v>0.47</c:v>
                </c:pt>
                <c:pt idx="3">
                  <c:v>0.41</c:v>
                </c:pt>
                <c:pt idx="4">
                  <c:v>0.41</c:v>
                </c:pt>
                <c:pt idx="5">
                  <c:v>0.4</c:v>
                </c:pt>
                <c:pt idx="6">
                  <c:v>0.4</c:v>
                </c:pt>
                <c:pt idx="7">
                  <c:v>0.35</c:v>
                </c:pt>
                <c:pt idx="8">
                  <c:v>0.24</c:v>
                </c:pt>
                <c:pt idx="9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F3-46E1-82FD-4F8AC1600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-27"/>
        <c:axId val="525988800"/>
        <c:axId val="525990576"/>
      </c:barChart>
      <c:catAx>
        <c:axId val="525988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5990576"/>
        <c:crosses val="autoZero"/>
        <c:auto val="1"/>
        <c:lblAlgn val="ctr"/>
        <c:lblOffset val="100"/>
        <c:noMultiLvlLbl val="0"/>
      </c:catAx>
      <c:valAx>
        <c:axId val="525990576"/>
        <c:scaling>
          <c:orientation val="minMax"/>
          <c:max val="1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2598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raphik" charset="0"/>
          <a:ea typeface="Graphik" charset="0"/>
          <a:cs typeface="Graphik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4CB8F-DBB8-9F4C-B5A0-CF5648E40ABE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510A1-5469-A542-ACAE-B4905859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609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ADE23-1074-DD48-802F-7F87711B3EF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FE820-594D-0F43-A92E-9B42BCC5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5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This presentation </a:t>
            </a:r>
            <a:r>
              <a:rPr lang="en-US" b="1" dirty="0" smtClean="0"/>
              <a:t>explains</a:t>
            </a:r>
            <a:r>
              <a:rPr lang="en-US" b="1" baseline="0" dirty="0" smtClean="0"/>
              <a:t>  why college choice matters so much and  </a:t>
            </a:r>
            <a:r>
              <a:rPr lang="en-US" baseline="0" dirty="0" smtClean="0"/>
              <a:t>some of the important factors for students to consider when exploring college options.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5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Our</a:t>
            </a:r>
            <a:r>
              <a:rPr lang="en-US" baseline="0" dirty="0" smtClean="0"/>
              <a:t> research has shown that college choice matters a great deal. College choice is about more than helping students select schools that fit with their personalities and interests; it’s about helping students select colleges where they have the strongest likelihood of success. 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And one strong indicator of how likely a student is to succeed in college is a college’s institutional graduation rate. 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More than a student’s individual characteristics, the characteristics of the college, as captured by institutional graduation rate, shape a student’s likelihood of completing a degree. 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Even students with high GPAs are still less likely to succeed if they attend a school with a low institutional graduation rate, so it’s important for both lower achieving AND high achieving students to consider institutional graduation rates as they sort through their college choices.</a:t>
            </a:r>
          </a:p>
          <a:p>
            <a:pPr marL="0" indent="0">
              <a:buFont typeface="Arial" charset="0"/>
              <a:buNone/>
            </a:pPr>
            <a:r>
              <a:rPr lang="en-US" baseline="0" dirty="0" smtClean="0"/>
              <a:t>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And a school’s graduation rate can vary for different student subgroups, so it is important for students to choose schools with high institutional graduation rates—and strong supports—for their particular background and qualifications. 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When a student is considering which colleges to apply to and enroll in, they need to look beyond their qualifications at which schools they are most likely to </a:t>
            </a:r>
            <a:r>
              <a:rPr lang="en-US" b="1" baseline="0" dirty="0" smtClean="0"/>
              <a:t>graduate</a:t>
            </a:r>
            <a:r>
              <a:rPr lang="en-US" baseline="0" dirty="0" smtClean="0"/>
              <a:t> from.</a:t>
            </a:r>
          </a:p>
          <a:p>
            <a:pPr marL="0" indent="0">
              <a:buFont typeface="Arial" charset="0"/>
              <a:buNone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Students with similar qualifications are more likely to graduate from schools with higher institutional graduation rates. 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Choosing a college</a:t>
            </a:r>
            <a:r>
              <a:rPr lang="en-US" baseline="0" dirty="0" smtClean="0"/>
              <a:t> with a higher graduation rate can make a student up to 4 times as likely to graduate.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0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This chart examines the top ten receiving institutions for Chicago Public Schools graduates in order of selectivity and shows their institutional graduation rates. </a:t>
            </a:r>
          </a:p>
          <a:p>
            <a:pPr marL="0" indent="0">
              <a:buFont typeface="Arial" charset="0"/>
              <a:buNone/>
            </a:pPr>
            <a:r>
              <a:rPr lang="en-US" baseline="0" dirty="0" smtClean="0"/>
              <a:t>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Looking at the next column, you can see the graduation rates for underrepresented minority students at each of those institutions. </a:t>
            </a:r>
          </a:p>
          <a:p>
            <a:pPr marL="0" indent="0">
              <a:buFont typeface="Arial" charset="0"/>
              <a:buNone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This is another important factor for students to consider when making choices about college, as a school’s underrepresented minority graduation rate (URM) can differ significantly from its overall graduation rate.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8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Here, we have</a:t>
            </a:r>
            <a:r>
              <a:rPr lang="en-US" baseline="0" dirty="0" smtClean="0"/>
              <a:t> highlighted two examples of “Somewhat Selective” schools, meaning that accept students with similar qualifications; however, Western Illinois has a much higher institutional graduation rate, as well as a much higher underrepresented minority graduation rate than Northeastern Illinois University. 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As you can see, despite falling into the same selectivity groups, many schools have very different institutional graduation rates.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E.g. Northeastern Illinois University and Western Illinois University accept similarly qualified students, but while Northeastern has an Institutional Graduation Rate of 22%, Western has an Institutional Graduation Rate of 54%. </a:t>
            </a:r>
          </a:p>
          <a:p>
            <a:pPr marL="0" indent="0">
              <a:buFont typeface="Arial" charset="0"/>
              <a:buNone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3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This chart</a:t>
            </a:r>
            <a:r>
              <a:rPr lang="en-US" baseline="0" dirty="0" smtClean="0"/>
              <a:t> compares graduation rates at the top Chicago Public Schools receiving institutions for students with the same GPA – 3.0.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baseline="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As you can see, even with the same GPA, students likelihood of graduating from college is increased at institutions with high overall and URM graduation rates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6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Many</a:t>
            </a:r>
            <a:r>
              <a:rPr lang="en-US" baseline="0" dirty="0" smtClean="0"/>
              <a:t> Illinois colleges and universities are improving their graduation rates for underrepresented minority students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09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institutional graduation rates of CPS enrollees four-year colleges have increased over the past few years. This may be due to several factors: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Increased GPAs and ACT scores have given students access to schools with higher graduation rates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institutional graduation rates of commonly attended universities have improved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Students are beginning to think about a school’s graduation rate when they apply.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00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college’s overall graduation rate is just one factor to consider in the process of finding a good college match.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course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 play a huge role in college choice, but not completing is also a costly result.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Research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 people who earn at least a 2-year college degree live an average of 7 years longer, earn at least 51 percent more, and are 26 percent more likely to report they are “very happy.”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Trostel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P., &amp; Chase Smith, M. (2015).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Not Just the Money: The Benefits of College Education to Individuals and to Society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Indianapolis: Lumina Foundation.) 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college pays financial and other dividends, and a college’s overall graduation rate can signal how well a college can support students in their quests to graduate from college. A key question for students to ask, therefore, as they’re considering colleges is: “Of the students who enroll here, how many of them graduate, particularly students like me?”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one page briefs on college choice designed for students and families, please see: https://</a:t>
            </a:r>
            <a:r>
              <a:rPr lang="en-US" baseline="0" dirty="0" err="1" smtClean="0"/>
              <a:t>toandthrough.uchicago.edu</a:t>
            </a:r>
            <a:r>
              <a:rPr lang="en-US" baseline="0" dirty="0" smtClean="0"/>
              <a:t>/issue-briefs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E820-594D-0F43-A92E-9B42BCC529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6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page">
    <p:bg>
      <p:bgPr>
        <a:solidFill>
          <a:srgbClr val="1717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8072"/>
          </a:xfrm>
          <a:prstGeom prst="rect">
            <a:avLst/>
          </a:prstGeom>
          <a:gradFill flip="none" rotWithShape="1">
            <a:gsLst>
              <a:gs pos="40000">
                <a:srgbClr val="800000"/>
              </a:gs>
              <a:gs pos="100000">
                <a:srgbClr val="300000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Geneva" pitchFamily="26" charset="0"/>
              <a:cs typeface="Geneva" pitchFamily="2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111" t="37186" r="13637" b="36683"/>
          <a:stretch/>
        </p:blipFill>
        <p:spPr>
          <a:xfrm>
            <a:off x="2587758" y="781298"/>
            <a:ext cx="3968490" cy="1384976"/>
          </a:xfrm>
          <a:prstGeom prst="rect">
            <a:avLst/>
          </a:prstGeom>
        </p:spPr>
      </p:pic>
      <p:pic>
        <p:nvPicPr>
          <p:cNvPr id="9" name="Picture 8" descr="ToThrough_COBRAND_SLICE_reversed-0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987" y="4332547"/>
            <a:ext cx="6320026" cy="77343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7194" y="1268383"/>
            <a:ext cx="8329612" cy="2606736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ct val="90000"/>
              </a:lnSpc>
              <a:defRPr sz="3780">
                <a:solidFill>
                  <a:srgbClr val="FFFFFF"/>
                </a:solidFill>
                <a:latin typeface="Graphik Regular"/>
                <a:cs typeface="Graphik Regular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63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bg>
      <p:bgPr>
        <a:solidFill>
          <a:srgbClr val="1717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8072"/>
          </a:xfrm>
          <a:prstGeom prst="rect">
            <a:avLst/>
          </a:prstGeom>
          <a:gradFill flip="none" rotWithShape="1">
            <a:gsLst>
              <a:gs pos="40000">
                <a:srgbClr val="800000"/>
              </a:gs>
              <a:gs pos="100000">
                <a:srgbClr val="300000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Geneva" pitchFamily="26" charset="0"/>
              <a:cs typeface="Geneva" pitchFamily="2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1268383"/>
            <a:ext cx="8329612" cy="2606736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ct val="90000"/>
              </a:lnSpc>
              <a:defRPr sz="3780">
                <a:solidFill>
                  <a:srgbClr val="FFFFFF"/>
                </a:solidFill>
                <a:latin typeface="Graphik Regular"/>
                <a:cs typeface="Graphik Regular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8210521" y="5161635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97780-FA7F-5546-859D-7426218CB873}" type="datetime1">
              <a:rPr lang="en-US" smtClean="0"/>
              <a:t>1/10/18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Grey">
    <p:bg>
      <p:bgPr>
        <a:solidFill>
          <a:srgbClr val="414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1268383"/>
            <a:ext cx="8329612" cy="2606736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ct val="90000"/>
              </a:lnSpc>
              <a:defRPr sz="3780" b="0" i="0">
                <a:solidFill>
                  <a:srgbClr val="FFFFFF"/>
                </a:solidFill>
                <a:latin typeface="Graphik Medium" charset="0"/>
                <a:ea typeface="Graphik Medium" charset="0"/>
                <a:cs typeface="Graphik Medium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8210521" y="5161635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97780-FA7F-5546-859D-7426218CB873}" type="datetime1">
              <a:rPr lang="en-US" smtClean="0"/>
              <a:t>1/10/18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1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97" y="211573"/>
            <a:ext cx="8326611" cy="472497"/>
          </a:xfrm>
          <a:prstGeom prst="rect">
            <a:avLst/>
          </a:prstGeom>
        </p:spPr>
        <p:txBody>
          <a:bodyPr anchor="ctr" anchorCtr="1"/>
          <a:lstStyle>
            <a:lvl1pPr algn="ctr">
              <a:defRPr sz="2400" b="0" i="0">
                <a:solidFill>
                  <a:srgbClr val="7C0622"/>
                </a:solidFill>
                <a:latin typeface="Graphik" charset="0"/>
                <a:ea typeface="Graphik" charset="0"/>
                <a:cs typeface="Graphik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124" y="914401"/>
            <a:ext cx="8337752" cy="3680224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raphik Regular"/>
                <a:cs typeface="Graphik Regular"/>
              </a:defRPr>
            </a:lvl1pPr>
            <a:lvl2pPr>
              <a:defRPr sz="1600">
                <a:latin typeface="Graphik Regular"/>
                <a:cs typeface="Graphik Regular"/>
              </a:defRPr>
            </a:lvl2pPr>
            <a:lvl3pPr>
              <a:defRPr sz="1600">
                <a:latin typeface="Graphik Regular"/>
                <a:cs typeface="Graphik Regular"/>
              </a:defRPr>
            </a:lvl3pPr>
            <a:lvl4pPr>
              <a:defRPr>
                <a:latin typeface="Graphik Regular"/>
                <a:cs typeface="Graphik Regular"/>
              </a:defRPr>
            </a:lvl4pPr>
            <a:lvl5pPr>
              <a:defRPr>
                <a:latin typeface="Graphik Regular"/>
                <a:cs typeface="Graphik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27673" y="4737883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791838F-4FC9-F243-94F2-BD82DEE32276}" type="slidenum">
              <a:rPr lang="en-US" sz="900" b="0" i="0" smtClean="0">
                <a:solidFill>
                  <a:schemeClr val="tx1"/>
                </a:solidFill>
                <a:latin typeface="Graphik" charset="0"/>
                <a:ea typeface="Graphik" charset="0"/>
                <a:cs typeface="Graphik" charset="0"/>
              </a:rPr>
              <a:t>‹#›</a:t>
            </a:fld>
            <a:endParaRPr lang="en-US" sz="900" b="0" i="0" dirty="0">
              <a:solidFill>
                <a:schemeClr val="tx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210311"/>
            <a:ext cx="8329612" cy="475488"/>
          </a:xfrm>
          <a:prstGeom prst="rect">
            <a:avLst/>
          </a:prstGeom>
        </p:spPr>
        <p:txBody>
          <a:bodyPr anchor="ctr" anchorCtr="1"/>
          <a:lstStyle>
            <a:lvl1pPr algn="ctr">
              <a:defRPr lang="en-US" sz="2400" b="0" i="0" dirty="0">
                <a:solidFill>
                  <a:srgbClr val="7C0622"/>
                </a:solidFill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 algn="l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673" y="4737883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791838F-4FC9-F243-94F2-BD82DEE32276}" type="slidenum">
              <a:rPr lang="en-US" sz="900" b="0" i="0" smtClean="0">
                <a:solidFill>
                  <a:schemeClr val="tx1"/>
                </a:solidFill>
                <a:latin typeface="Graphik" charset="0"/>
                <a:ea typeface="Graphik" charset="0"/>
                <a:cs typeface="Graphik" charset="0"/>
              </a:rPr>
              <a:t>‹#›</a:t>
            </a:fld>
            <a:endParaRPr lang="en-US" sz="900" b="0" i="0" dirty="0">
              <a:solidFill>
                <a:schemeClr val="tx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7673" y="4737883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791838F-4FC9-F243-94F2-BD82DEE32276}" type="slidenum">
              <a:rPr lang="en-US" sz="900" b="0" i="0" smtClean="0">
                <a:solidFill>
                  <a:schemeClr val="tx1"/>
                </a:solidFill>
                <a:latin typeface="Graphik" charset="0"/>
                <a:ea typeface="Graphik" charset="0"/>
                <a:cs typeface="Graphik" charset="0"/>
              </a:rPr>
              <a:t>‹#›</a:t>
            </a:fld>
            <a:endParaRPr lang="en-US" sz="900" b="0" i="0" dirty="0">
              <a:solidFill>
                <a:schemeClr val="tx1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2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00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2" r:id="rId4"/>
    <p:sldLayoutId id="2147483680" r:id="rId5"/>
    <p:sldLayoutId id="2147483676" r:id="rId6"/>
  </p:sldLayoutIdLst>
  <p:hf hdr="0" ftr="0" dt="0"/>
  <p:txStyles>
    <p:titleStyle>
      <a:lvl1pPr algn="ctr" defTabSz="411480" rtl="0" eaLnBrk="1" latinLnBrk="0" hangingPunct="1"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610" indent="-308610" algn="l" defTabSz="411480" rtl="0" eaLnBrk="1" latinLnBrk="0" hangingPunct="1">
        <a:spcBef>
          <a:spcPct val="200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defTabSz="411480" rtl="0" eaLnBrk="1" latinLnBrk="0" hangingPunct="1">
        <a:spcBef>
          <a:spcPct val="20000"/>
        </a:spcBef>
        <a:buFont typeface="Arial"/>
        <a:buChar char="–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411480" rtl="0" eaLnBrk="1" latinLnBrk="0" hangingPunct="1">
        <a:spcBef>
          <a:spcPct val="200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41148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41148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84469" y="1182461"/>
            <a:ext cx="18466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20" dirty="0"/>
          </a:p>
        </p:txBody>
      </p:sp>
      <p:sp>
        <p:nvSpPr>
          <p:cNvPr id="8" name="TextBox 7"/>
          <p:cNvSpPr txBox="1"/>
          <p:nvPr/>
        </p:nvSpPr>
        <p:spPr>
          <a:xfrm>
            <a:off x="-1172490" y="2447037"/>
            <a:ext cx="18466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2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1268382"/>
            <a:ext cx="7737230" cy="2606736"/>
          </a:xfrm>
        </p:spPr>
        <p:txBody>
          <a:bodyPr/>
          <a:lstStyle/>
          <a:p>
            <a:r>
              <a:rPr lang="en-US" sz="2800" dirty="0" smtClean="0"/>
              <a:t>The Importance of Institutional Graduation Rates for College Completion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9515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choice matters a great deal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40" y="1837944"/>
            <a:ext cx="6720839" cy="170816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en-US" sz="16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Even students with high GPAs in high school are still likely to fail if they </a:t>
            </a:r>
            <a:r>
              <a:rPr lang="en-US" sz="16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choose colleges with a </a:t>
            </a:r>
            <a:r>
              <a:rPr lang="en-US" sz="16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low </a:t>
            </a:r>
            <a:r>
              <a:rPr lang="en-US" sz="16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overall/“institutional” </a:t>
            </a:r>
            <a:r>
              <a:rPr lang="en-US" sz="16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graduation </a:t>
            </a:r>
            <a:r>
              <a:rPr lang="en-US" sz="16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rate.</a:t>
            </a:r>
            <a:endParaRPr lang="en-US" sz="1600" dirty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  <a:p>
            <a:pPr>
              <a:spcBef>
                <a:spcPts val="3000"/>
              </a:spcBef>
            </a:pPr>
            <a:r>
              <a:rPr lang="en-US" sz="16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A school’s institutional graduation rate can differ across subgroups, so it is important for students to choose schools </a:t>
            </a:r>
            <a:r>
              <a:rPr lang="en-US" sz="16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with strong supports </a:t>
            </a:r>
            <a:r>
              <a:rPr lang="en-US" sz="16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for their particular background and </a:t>
            </a:r>
            <a:r>
              <a:rPr lang="en-US" sz="16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qualifications.</a:t>
            </a:r>
            <a:endParaRPr lang="en-US" sz="1600" dirty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76" y="1837944"/>
            <a:ext cx="650240" cy="58972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49376" y="2798064"/>
            <a:ext cx="650240" cy="650240"/>
            <a:chOff x="849376" y="2834640"/>
            <a:chExt cx="650240" cy="650240"/>
          </a:xfrm>
        </p:grpSpPr>
        <p:sp>
          <p:nvSpPr>
            <p:cNvPr id="6" name="Oval 5"/>
            <p:cNvSpPr/>
            <p:nvPr/>
          </p:nvSpPr>
          <p:spPr>
            <a:xfrm>
              <a:off x="849376" y="2834640"/>
              <a:ext cx="650240" cy="650240"/>
            </a:xfrm>
            <a:prstGeom prst="ellipse">
              <a:avLst/>
            </a:prstGeom>
            <a:solidFill>
              <a:srgbClr val="7C06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110" y="3007804"/>
              <a:ext cx="334772" cy="3039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2498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248411"/>
            <a:ext cx="8329612" cy="475488"/>
          </a:xfrm>
        </p:spPr>
        <p:txBody>
          <a:bodyPr/>
          <a:lstStyle/>
          <a:p>
            <a:r>
              <a:rPr lang="en-US" dirty="0" smtClean="0"/>
              <a:t>A college’s</a:t>
            </a:r>
            <a:r>
              <a:rPr lang="en-US" i="1" dirty="0" smtClean="0"/>
              <a:t> overall </a:t>
            </a:r>
            <a:r>
              <a:rPr lang="en-US" dirty="0" smtClean="0"/>
              <a:t>graduation rate is a strong indicator of an individual student’s likelihood to graduate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30947" y="1500080"/>
            <a:ext cx="5245879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/>
            <a:r>
              <a:rPr lang="en-US" dirty="0" smtClean="0">
                <a:latin typeface="Graphik" charset="0"/>
                <a:ea typeface="Graphik" charset="0"/>
                <a:cs typeface="Graphik" charset="0"/>
              </a:rPr>
              <a:t>Similar students </a:t>
            </a:r>
            <a:r>
              <a:rPr lang="en-US" dirty="0">
                <a:latin typeface="Graphik" charset="0"/>
                <a:ea typeface="Graphik" charset="0"/>
                <a:cs typeface="Graphik" charset="0"/>
              </a:rPr>
              <a:t>who choose a college with a higher institutional graduation rate are up to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5481" y="3980127"/>
            <a:ext cx="4336815" cy="369332"/>
          </a:xfrm>
          <a:prstGeom prst="rect">
            <a:avLst/>
          </a:prstGeom>
        </p:spPr>
        <p:txBody>
          <a:bodyPr vert="horz"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Graphik" charset="0"/>
                <a:ea typeface="Graphik" charset="0"/>
                <a:cs typeface="Graphik" charset="0"/>
              </a:defRPr>
            </a:lvl1pPr>
          </a:lstStyle>
          <a:p>
            <a:r>
              <a:rPr lang="en-US" dirty="0"/>
              <a:t>more likely to </a:t>
            </a:r>
            <a:r>
              <a:rPr lang="en-US" dirty="0" smtClean="0"/>
              <a:t>graduate from college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35518" y="1456374"/>
            <a:ext cx="1889819" cy="2963113"/>
            <a:chOff x="3426840" y="1215359"/>
            <a:chExt cx="3312000" cy="5193001"/>
          </a:xfrm>
        </p:grpSpPr>
        <p:sp>
          <p:nvSpPr>
            <p:cNvPr id="8" name="Freeform: Shape 1"/>
            <p:cNvSpPr/>
            <p:nvPr/>
          </p:nvSpPr>
          <p:spPr>
            <a:xfrm>
              <a:off x="6172920" y="3465000"/>
              <a:ext cx="59760" cy="561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7" h="157">
                  <a:moveTo>
                    <a:pt x="167" y="109"/>
                  </a:moveTo>
                  <a:lnTo>
                    <a:pt x="151" y="67"/>
                  </a:lnTo>
                  <a:lnTo>
                    <a:pt x="125" y="32"/>
                  </a:lnTo>
                  <a:lnTo>
                    <a:pt x="93" y="8"/>
                  </a:lnTo>
                  <a:lnTo>
                    <a:pt x="58" y="0"/>
                  </a:lnTo>
                  <a:lnTo>
                    <a:pt x="35" y="0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0" y="51"/>
                  </a:lnTo>
                  <a:lnTo>
                    <a:pt x="8" y="90"/>
                  </a:lnTo>
                  <a:lnTo>
                    <a:pt x="35" y="125"/>
                  </a:lnTo>
                  <a:lnTo>
                    <a:pt x="74" y="149"/>
                  </a:lnTo>
                  <a:lnTo>
                    <a:pt x="109" y="157"/>
                  </a:lnTo>
                  <a:lnTo>
                    <a:pt x="133" y="157"/>
                  </a:lnTo>
                  <a:lnTo>
                    <a:pt x="151" y="141"/>
                  </a:lnTo>
                  <a:lnTo>
                    <a:pt x="159" y="125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" name="Freeform: Shape 2"/>
            <p:cNvSpPr/>
            <p:nvPr/>
          </p:nvSpPr>
          <p:spPr>
            <a:xfrm>
              <a:off x="6086160" y="3308759"/>
              <a:ext cx="589680" cy="4316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9" h="1200">
                  <a:moveTo>
                    <a:pt x="1539" y="633"/>
                  </a:moveTo>
                  <a:lnTo>
                    <a:pt x="1480" y="617"/>
                  </a:lnTo>
                  <a:lnTo>
                    <a:pt x="1430" y="591"/>
                  </a:lnTo>
                  <a:lnTo>
                    <a:pt x="1324" y="524"/>
                  </a:lnTo>
                  <a:lnTo>
                    <a:pt x="1224" y="442"/>
                  </a:lnTo>
                  <a:lnTo>
                    <a:pt x="1123" y="342"/>
                  </a:lnTo>
                  <a:lnTo>
                    <a:pt x="1091" y="284"/>
                  </a:lnTo>
                  <a:lnTo>
                    <a:pt x="1049" y="225"/>
                  </a:lnTo>
                  <a:lnTo>
                    <a:pt x="1022" y="175"/>
                  </a:lnTo>
                  <a:lnTo>
                    <a:pt x="999" y="117"/>
                  </a:lnTo>
                  <a:lnTo>
                    <a:pt x="983" y="58"/>
                  </a:lnTo>
                  <a:lnTo>
                    <a:pt x="975" y="0"/>
                  </a:lnTo>
                  <a:lnTo>
                    <a:pt x="874" y="135"/>
                  </a:lnTo>
                  <a:lnTo>
                    <a:pt x="766" y="276"/>
                  </a:lnTo>
                  <a:lnTo>
                    <a:pt x="641" y="426"/>
                  </a:lnTo>
                  <a:lnTo>
                    <a:pt x="509" y="567"/>
                  </a:lnTo>
                  <a:lnTo>
                    <a:pt x="517" y="543"/>
                  </a:lnTo>
                  <a:lnTo>
                    <a:pt x="509" y="501"/>
                  </a:lnTo>
                  <a:lnTo>
                    <a:pt x="490" y="458"/>
                  </a:lnTo>
                  <a:lnTo>
                    <a:pt x="474" y="426"/>
                  </a:lnTo>
                  <a:lnTo>
                    <a:pt x="450" y="392"/>
                  </a:lnTo>
                  <a:lnTo>
                    <a:pt x="416" y="368"/>
                  </a:lnTo>
                  <a:lnTo>
                    <a:pt x="374" y="342"/>
                  </a:lnTo>
                  <a:lnTo>
                    <a:pt x="342" y="326"/>
                  </a:lnTo>
                  <a:lnTo>
                    <a:pt x="299" y="326"/>
                  </a:lnTo>
                  <a:lnTo>
                    <a:pt x="265" y="326"/>
                  </a:lnTo>
                  <a:lnTo>
                    <a:pt x="233" y="334"/>
                  </a:lnTo>
                  <a:lnTo>
                    <a:pt x="207" y="350"/>
                  </a:lnTo>
                  <a:lnTo>
                    <a:pt x="183" y="376"/>
                  </a:lnTo>
                  <a:lnTo>
                    <a:pt x="159" y="400"/>
                  </a:lnTo>
                  <a:lnTo>
                    <a:pt x="151" y="426"/>
                  </a:lnTo>
                  <a:lnTo>
                    <a:pt x="133" y="458"/>
                  </a:lnTo>
                  <a:lnTo>
                    <a:pt x="133" y="485"/>
                  </a:lnTo>
                  <a:lnTo>
                    <a:pt x="141" y="543"/>
                  </a:lnTo>
                  <a:lnTo>
                    <a:pt x="167" y="591"/>
                  </a:lnTo>
                  <a:lnTo>
                    <a:pt x="51" y="591"/>
                  </a:lnTo>
                  <a:lnTo>
                    <a:pt x="35" y="601"/>
                  </a:lnTo>
                  <a:lnTo>
                    <a:pt x="16" y="617"/>
                  </a:lnTo>
                  <a:lnTo>
                    <a:pt x="0" y="633"/>
                  </a:lnTo>
                  <a:lnTo>
                    <a:pt x="0" y="649"/>
                  </a:lnTo>
                  <a:lnTo>
                    <a:pt x="0" y="667"/>
                  </a:lnTo>
                  <a:lnTo>
                    <a:pt x="16" y="683"/>
                  </a:lnTo>
                  <a:lnTo>
                    <a:pt x="35" y="699"/>
                  </a:lnTo>
                  <a:lnTo>
                    <a:pt x="51" y="699"/>
                  </a:lnTo>
                  <a:lnTo>
                    <a:pt x="450" y="699"/>
                  </a:lnTo>
                  <a:lnTo>
                    <a:pt x="490" y="784"/>
                  </a:lnTo>
                  <a:lnTo>
                    <a:pt x="548" y="866"/>
                  </a:lnTo>
                  <a:lnTo>
                    <a:pt x="607" y="940"/>
                  </a:lnTo>
                  <a:lnTo>
                    <a:pt x="673" y="1009"/>
                  </a:lnTo>
                  <a:lnTo>
                    <a:pt x="750" y="1075"/>
                  </a:lnTo>
                  <a:lnTo>
                    <a:pt x="824" y="1126"/>
                  </a:lnTo>
                  <a:lnTo>
                    <a:pt x="906" y="1173"/>
                  </a:lnTo>
                  <a:lnTo>
                    <a:pt x="991" y="1200"/>
                  </a:lnTo>
                  <a:lnTo>
                    <a:pt x="1149" y="1049"/>
                  </a:lnTo>
                  <a:lnTo>
                    <a:pt x="1314" y="900"/>
                  </a:lnTo>
                  <a:lnTo>
                    <a:pt x="1480" y="765"/>
                  </a:lnTo>
                  <a:lnTo>
                    <a:pt x="1639" y="649"/>
                  </a:lnTo>
                  <a:lnTo>
                    <a:pt x="1589" y="641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" name="Freeform: Shape 3"/>
            <p:cNvSpPr/>
            <p:nvPr/>
          </p:nvSpPr>
          <p:spPr>
            <a:xfrm>
              <a:off x="3426840" y="2353680"/>
              <a:ext cx="2985120" cy="40546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93" h="11264">
                  <a:moveTo>
                    <a:pt x="8219" y="3911"/>
                  </a:moveTo>
                  <a:lnTo>
                    <a:pt x="8153" y="3869"/>
                  </a:lnTo>
                  <a:lnTo>
                    <a:pt x="8087" y="3818"/>
                  </a:lnTo>
                  <a:lnTo>
                    <a:pt x="8029" y="3768"/>
                  </a:lnTo>
                  <a:lnTo>
                    <a:pt x="7913" y="3662"/>
                  </a:lnTo>
                  <a:lnTo>
                    <a:pt x="7820" y="3546"/>
                  </a:lnTo>
                  <a:lnTo>
                    <a:pt x="7820" y="3736"/>
                  </a:lnTo>
                  <a:lnTo>
                    <a:pt x="7812" y="3760"/>
                  </a:lnTo>
                  <a:lnTo>
                    <a:pt x="7804" y="3779"/>
                  </a:lnTo>
                  <a:lnTo>
                    <a:pt x="7788" y="3787"/>
                  </a:lnTo>
                  <a:lnTo>
                    <a:pt x="7762" y="3794"/>
                  </a:lnTo>
                  <a:lnTo>
                    <a:pt x="7746" y="3787"/>
                  </a:lnTo>
                  <a:lnTo>
                    <a:pt x="7730" y="3779"/>
                  </a:lnTo>
                  <a:lnTo>
                    <a:pt x="7711" y="3760"/>
                  </a:lnTo>
                  <a:lnTo>
                    <a:pt x="7711" y="3736"/>
                  </a:lnTo>
                  <a:lnTo>
                    <a:pt x="7711" y="3411"/>
                  </a:lnTo>
                  <a:lnTo>
                    <a:pt x="7486" y="3622"/>
                  </a:lnTo>
                  <a:lnTo>
                    <a:pt x="6374" y="2862"/>
                  </a:lnTo>
                  <a:lnTo>
                    <a:pt x="5225" y="574"/>
                  </a:lnTo>
                  <a:lnTo>
                    <a:pt x="5182" y="524"/>
                  </a:lnTo>
                  <a:lnTo>
                    <a:pt x="5143" y="466"/>
                  </a:lnTo>
                  <a:lnTo>
                    <a:pt x="5100" y="416"/>
                  </a:lnTo>
                  <a:lnTo>
                    <a:pt x="5058" y="365"/>
                  </a:lnTo>
                  <a:lnTo>
                    <a:pt x="5008" y="318"/>
                  </a:lnTo>
                  <a:lnTo>
                    <a:pt x="4949" y="275"/>
                  </a:lnTo>
                  <a:lnTo>
                    <a:pt x="4910" y="241"/>
                  </a:lnTo>
                  <a:lnTo>
                    <a:pt x="4468" y="1297"/>
                  </a:lnTo>
                  <a:lnTo>
                    <a:pt x="4301" y="8"/>
                  </a:lnTo>
                  <a:lnTo>
                    <a:pt x="4261" y="0"/>
                  </a:lnTo>
                  <a:lnTo>
                    <a:pt x="4203" y="0"/>
                  </a:lnTo>
                  <a:lnTo>
                    <a:pt x="4152" y="8"/>
                  </a:lnTo>
                  <a:lnTo>
                    <a:pt x="4094" y="8"/>
                  </a:lnTo>
                  <a:lnTo>
                    <a:pt x="4044" y="16"/>
                  </a:lnTo>
                  <a:lnTo>
                    <a:pt x="3986" y="26"/>
                  </a:lnTo>
                  <a:lnTo>
                    <a:pt x="3935" y="42"/>
                  </a:lnTo>
                  <a:lnTo>
                    <a:pt x="3885" y="58"/>
                  </a:lnTo>
                  <a:lnTo>
                    <a:pt x="3835" y="74"/>
                  </a:lnTo>
                  <a:lnTo>
                    <a:pt x="3787" y="93"/>
                  </a:lnTo>
                  <a:lnTo>
                    <a:pt x="3694" y="132"/>
                  </a:lnTo>
                  <a:lnTo>
                    <a:pt x="3602" y="190"/>
                  </a:lnTo>
                  <a:lnTo>
                    <a:pt x="3512" y="241"/>
                  </a:lnTo>
                  <a:lnTo>
                    <a:pt x="1224" y="2097"/>
                  </a:lnTo>
                  <a:lnTo>
                    <a:pt x="1197" y="2121"/>
                  </a:lnTo>
                  <a:lnTo>
                    <a:pt x="1173" y="2155"/>
                  </a:lnTo>
                  <a:lnTo>
                    <a:pt x="1150" y="2179"/>
                  </a:lnTo>
                  <a:lnTo>
                    <a:pt x="1123" y="2214"/>
                  </a:lnTo>
                  <a:lnTo>
                    <a:pt x="1107" y="2245"/>
                  </a:lnTo>
                  <a:lnTo>
                    <a:pt x="1091" y="2280"/>
                  </a:lnTo>
                  <a:lnTo>
                    <a:pt x="1081" y="2314"/>
                  </a:lnTo>
                  <a:lnTo>
                    <a:pt x="1065" y="2346"/>
                  </a:lnTo>
                  <a:lnTo>
                    <a:pt x="567" y="4602"/>
                  </a:lnTo>
                  <a:lnTo>
                    <a:pt x="559" y="4634"/>
                  </a:lnTo>
                  <a:lnTo>
                    <a:pt x="549" y="4668"/>
                  </a:lnTo>
                  <a:lnTo>
                    <a:pt x="549" y="4727"/>
                  </a:lnTo>
                  <a:lnTo>
                    <a:pt x="559" y="4777"/>
                  </a:lnTo>
                  <a:lnTo>
                    <a:pt x="567" y="4825"/>
                  </a:lnTo>
                  <a:lnTo>
                    <a:pt x="575" y="4875"/>
                  </a:lnTo>
                  <a:lnTo>
                    <a:pt x="599" y="4917"/>
                  </a:lnTo>
                  <a:lnTo>
                    <a:pt x="617" y="4968"/>
                  </a:lnTo>
                  <a:lnTo>
                    <a:pt x="649" y="5010"/>
                  </a:lnTo>
                  <a:lnTo>
                    <a:pt x="676" y="5050"/>
                  </a:lnTo>
                  <a:lnTo>
                    <a:pt x="707" y="5084"/>
                  </a:lnTo>
                  <a:lnTo>
                    <a:pt x="742" y="5116"/>
                  </a:lnTo>
                  <a:lnTo>
                    <a:pt x="790" y="5142"/>
                  </a:lnTo>
                  <a:lnTo>
                    <a:pt x="832" y="5166"/>
                  </a:lnTo>
                  <a:lnTo>
                    <a:pt x="874" y="5193"/>
                  </a:lnTo>
                  <a:lnTo>
                    <a:pt x="925" y="5209"/>
                  </a:lnTo>
                  <a:lnTo>
                    <a:pt x="975" y="5216"/>
                  </a:lnTo>
                  <a:lnTo>
                    <a:pt x="1033" y="5224"/>
                  </a:lnTo>
                  <a:lnTo>
                    <a:pt x="1081" y="5224"/>
                  </a:lnTo>
                  <a:lnTo>
                    <a:pt x="1123" y="5224"/>
                  </a:lnTo>
                  <a:lnTo>
                    <a:pt x="1173" y="5216"/>
                  </a:lnTo>
                  <a:lnTo>
                    <a:pt x="1216" y="5201"/>
                  </a:lnTo>
                  <a:lnTo>
                    <a:pt x="1256" y="5185"/>
                  </a:lnTo>
                  <a:lnTo>
                    <a:pt x="1298" y="5158"/>
                  </a:lnTo>
                  <a:lnTo>
                    <a:pt x="1340" y="5134"/>
                  </a:lnTo>
                  <a:lnTo>
                    <a:pt x="1383" y="5108"/>
                  </a:lnTo>
                  <a:lnTo>
                    <a:pt x="1414" y="5084"/>
                  </a:lnTo>
                  <a:lnTo>
                    <a:pt x="1449" y="5042"/>
                  </a:lnTo>
                  <a:lnTo>
                    <a:pt x="1473" y="5010"/>
                  </a:lnTo>
                  <a:lnTo>
                    <a:pt x="1507" y="4968"/>
                  </a:lnTo>
                  <a:lnTo>
                    <a:pt x="1523" y="4925"/>
                  </a:lnTo>
                  <a:lnTo>
                    <a:pt x="1547" y="4883"/>
                  </a:lnTo>
                  <a:lnTo>
                    <a:pt x="1565" y="4843"/>
                  </a:lnTo>
                  <a:lnTo>
                    <a:pt x="1573" y="4793"/>
                  </a:lnTo>
                  <a:lnTo>
                    <a:pt x="1997" y="2862"/>
                  </a:lnTo>
                  <a:lnTo>
                    <a:pt x="2797" y="2222"/>
                  </a:lnTo>
                  <a:lnTo>
                    <a:pt x="1573" y="7637"/>
                  </a:lnTo>
                  <a:lnTo>
                    <a:pt x="109" y="10099"/>
                  </a:lnTo>
                  <a:lnTo>
                    <a:pt x="75" y="10168"/>
                  </a:lnTo>
                  <a:lnTo>
                    <a:pt x="43" y="10250"/>
                  </a:lnTo>
                  <a:lnTo>
                    <a:pt x="24" y="10293"/>
                  </a:lnTo>
                  <a:lnTo>
                    <a:pt x="16" y="10340"/>
                  </a:lnTo>
                  <a:lnTo>
                    <a:pt x="8" y="10383"/>
                  </a:lnTo>
                  <a:lnTo>
                    <a:pt x="0" y="10433"/>
                  </a:lnTo>
                  <a:lnTo>
                    <a:pt x="0" y="10506"/>
                  </a:lnTo>
                  <a:lnTo>
                    <a:pt x="0" y="10591"/>
                  </a:lnTo>
                  <a:lnTo>
                    <a:pt x="16" y="10665"/>
                  </a:lnTo>
                  <a:lnTo>
                    <a:pt x="43" y="10739"/>
                  </a:lnTo>
                  <a:lnTo>
                    <a:pt x="67" y="10805"/>
                  </a:lnTo>
                  <a:lnTo>
                    <a:pt x="101" y="10874"/>
                  </a:lnTo>
                  <a:lnTo>
                    <a:pt x="141" y="10933"/>
                  </a:lnTo>
                  <a:lnTo>
                    <a:pt x="183" y="10999"/>
                  </a:lnTo>
                  <a:lnTo>
                    <a:pt x="233" y="11049"/>
                  </a:lnTo>
                  <a:lnTo>
                    <a:pt x="292" y="11097"/>
                  </a:lnTo>
                  <a:lnTo>
                    <a:pt x="350" y="11139"/>
                  </a:lnTo>
                  <a:lnTo>
                    <a:pt x="416" y="11182"/>
                  </a:lnTo>
                  <a:lnTo>
                    <a:pt x="482" y="11213"/>
                  </a:lnTo>
                  <a:lnTo>
                    <a:pt x="559" y="11240"/>
                  </a:lnTo>
                  <a:lnTo>
                    <a:pt x="633" y="11248"/>
                  </a:lnTo>
                  <a:lnTo>
                    <a:pt x="715" y="11264"/>
                  </a:lnTo>
                  <a:lnTo>
                    <a:pt x="766" y="11264"/>
                  </a:lnTo>
                  <a:lnTo>
                    <a:pt x="824" y="11264"/>
                  </a:lnTo>
                  <a:lnTo>
                    <a:pt x="882" y="11256"/>
                  </a:lnTo>
                  <a:lnTo>
                    <a:pt x="933" y="11248"/>
                  </a:lnTo>
                  <a:lnTo>
                    <a:pt x="983" y="11240"/>
                  </a:lnTo>
                  <a:lnTo>
                    <a:pt x="1033" y="11213"/>
                  </a:lnTo>
                  <a:lnTo>
                    <a:pt x="1081" y="11197"/>
                  </a:lnTo>
                  <a:lnTo>
                    <a:pt x="1123" y="11174"/>
                  </a:lnTo>
                  <a:lnTo>
                    <a:pt x="1173" y="11147"/>
                  </a:lnTo>
                  <a:lnTo>
                    <a:pt x="1216" y="11123"/>
                  </a:lnTo>
                  <a:lnTo>
                    <a:pt x="1256" y="11089"/>
                  </a:lnTo>
                  <a:lnTo>
                    <a:pt x="1298" y="11049"/>
                  </a:lnTo>
                  <a:lnTo>
                    <a:pt x="1340" y="11015"/>
                  </a:lnTo>
                  <a:lnTo>
                    <a:pt x="1372" y="10972"/>
                  </a:lnTo>
                  <a:lnTo>
                    <a:pt x="1407" y="10933"/>
                  </a:lnTo>
                  <a:lnTo>
                    <a:pt x="1441" y="10890"/>
                  </a:lnTo>
                  <a:lnTo>
                    <a:pt x="3011" y="8227"/>
                  </a:lnTo>
                  <a:lnTo>
                    <a:pt x="3046" y="8161"/>
                  </a:lnTo>
                  <a:lnTo>
                    <a:pt x="3096" y="8071"/>
                  </a:lnTo>
                  <a:lnTo>
                    <a:pt x="3146" y="7978"/>
                  </a:lnTo>
                  <a:lnTo>
                    <a:pt x="3154" y="7936"/>
                  </a:lnTo>
                  <a:lnTo>
                    <a:pt x="3170" y="7904"/>
                  </a:lnTo>
                  <a:lnTo>
                    <a:pt x="3236" y="7605"/>
                  </a:lnTo>
                  <a:lnTo>
                    <a:pt x="4875" y="7605"/>
                  </a:lnTo>
                  <a:lnTo>
                    <a:pt x="5193" y="7947"/>
                  </a:lnTo>
                  <a:lnTo>
                    <a:pt x="5707" y="10649"/>
                  </a:lnTo>
                  <a:lnTo>
                    <a:pt x="5725" y="10715"/>
                  </a:lnTo>
                  <a:lnTo>
                    <a:pt x="5749" y="10774"/>
                  </a:lnTo>
                  <a:lnTo>
                    <a:pt x="5773" y="10824"/>
                  </a:lnTo>
                  <a:lnTo>
                    <a:pt x="5799" y="10882"/>
                  </a:lnTo>
                  <a:lnTo>
                    <a:pt x="5831" y="10933"/>
                  </a:lnTo>
                  <a:lnTo>
                    <a:pt x="5874" y="10980"/>
                  </a:lnTo>
                  <a:lnTo>
                    <a:pt x="5916" y="11023"/>
                  </a:lnTo>
                  <a:lnTo>
                    <a:pt x="5958" y="11073"/>
                  </a:lnTo>
                  <a:lnTo>
                    <a:pt x="5998" y="11107"/>
                  </a:lnTo>
                  <a:lnTo>
                    <a:pt x="6048" y="11147"/>
                  </a:lnTo>
                  <a:lnTo>
                    <a:pt x="6107" y="11174"/>
                  </a:lnTo>
                  <a:lnTo>
                    <a:pt x="6157" y="11197"/>
                  </a:lnTo>
                  <a:lnTo>
                    <a:pt x="6215" y="11224"/>
                  </a:lnTo>
                  <a:lnTo>
                    <a:pt x="6281" y="11240"/>
                  </a:lnTo>
                  <a:lnTo>
                    <a:pt x="6340" y="11256"/>
                  </a:lnTo>
                  <a:lnTo>
                    <a:pt x="6406" y="11264"/>
                  </a:lnTo>
                  <a:lnTo>
                    <a:pt x="6480" y="11264"/>
                  </a:lnTo>
                  <a:lnTo>
                    <a:pt x="6565" y="11264"/>
                  </a:lnTo>
                  <a:lnTo>
                    <a:pt x="6639" y="11248"/>
                  </a:lnTo>
                  <a:lnTo>
                    <a:pt x="6705" y="11224"/>
                  </a:lnTo>
                  <a:lnTo>
                    <a:pt x="6782" y="11197"/>
                  </a:lnTo>
                  <a:lnTo>
                    <a:pt x="6848" y="11166"/>
                  </a:lnTo>
                  <a:lnTo>
                    <a:pt x="6906" y="11123"/>
                  </a:lnTo>
                  <a:lnTo>
                    <a:pt x="6965" y="11081"/>
                  </a:lnTo>
                  <a:lnTo>
                    <a:pt x="7023" y="11031"/>
                  </a:lnTo>
                  <a:lnTo>
                    <a:pt x="7063" y="10972"/>
                  </a:lnTo>
                  <a:lnTo>
                    <a:pt x="7113" y="10914"/>
                  </a:lnTo>
                  <a:lnTo>
                    <a:pt x="7147" y="10848"/>
                  </a:lnTo>
                  <a:lnTo>
                    <a:pt x="7179" y="10782"/>
                  </a:lnTo>
                  <a:lnTo>
                    <a:pt x="7206" y="10708"/>
                  </a:lnTo>
                  <a:lnTo>
                    <a:pt x="7221" y="10631"/>
                  </a:lnTo>
                  <a:lnTo>
                    <a:pt x="7237" y="10549"/>
                  </a:lnTo>
                  <a:lnTo>
                    <a:pt x="7237" y="10514"/>
                  </a:lnTo>
                  <a:lnTo>
                    <a:pt x="7237" y="10483"/>
                  </a:lnTo>
                  <a:lnTo>
                    <a:pt x="7229" y="10441"/>
                  </a:lnTo>
                  <a:lnTo>
                    <a:pt x="7237" y="10399"/>
                  </a:lnTo>
                  <a:lnTo>
                    <a:pt x="6689" y="7512"/>
                  </a:lnTo>
                  <a:lnTo>
                    <a:pt x="6673" y="7446"/>
                  </a:lnTo>
                  <a:lnTo>
                    <a:pt x="6647" y="7380"/>
                  </a:lnTo>
                  <a:lnTo>
                    <a:pt x="6623" y="7322"/>
                  </a:lnTo>
                  <a:lnTo>
                    <a:pt x="6589" y="7263"/>
                  </a:lnTo>
                  <a:lnTo>
                    <a:pt x="4568" y="4875"/>
                  </a:lnTo>
                  <a:lnTo>
                    <a:pt x="5085" y="2605"/>
                  </a:lnTo>
                  <a:lnTo>
                    <a:pt x="5516" y="3453"/>
                  </a:lnTo>
                  <a:lnTo>
                    <a:pt x="5540" y="3495"/>
                  </a:lnTo>
                  <a:lnTo>
                    <a:pt x="5574" y="3535"/>
                  </a:lnTo>
                  <a:lnTo>
                    <a:pt x="5609" y="3569"/>
                  </a:lnTo>
                  <a:lnTo>
                    <a:pt x="5641" y="3604"/>
                  </a:lnTo>
                  <a:lnTo>
                    <a:pt x="6681" y="4319"/>
                  </a:lnTo>
                  <a:lnTo>
                    <a:pt x="6615" y="4369"/>
                  </a:lnTo>
                  <a:lnTo>
                    <a:pt x="6589" y="4393"/>
                  </a:lnTo>
                  <a:lnTo>
                    <a:pt x="6573" y="4427"/>
                  </a:lnTo>
                  <a:lnTo>
                    <a:pt x="6565" y="4459"/>
                  </a:lnTo>
                  <a:lnTo>
                    <a:pt x="6565" y="4509"/>
                  </a:lnTo>
                  <a:lnTo>
                    <a:pt x="6565" y="4560"/>
                  </a:lnTo>
                  <a:lnTo>
                    <a:pt x="6581" y="4618"/>
                  </a:lnTo>
                  <a:lnTo>
                    <a:pt x="6597" y="4676"/>
                  </a:lnTo>
                  <a:lnTo>
                    <a:pt x="6615" y="4727"/>
                  </a:lnTo>
                  <a:lnTo>
                    <a:pt x="6647" y="4785"/>
                  </a:lnTo>
                  <a:lnTo>
                    <a:pt x="6681" y="4835"/>
                  </a:lnTo>
                  <a:lnTo>
                    <a:pt x="6763" y="4925"/>
                  </a:lnTo>
                  <a:lnTo>
                    <a:pt x="6856" y="4999"/>
                  </a:lnTo>
                  <a:lnTo>
                    <a:pt x="6965" y="5058"/>
                  </a:lnTo>
                  <a:lnTo>
                    <a:pt x="7015" y="5084"/>
                  </a:lnTo>
                  <a:lnTo>
                    <a:pt x="7073" y="5108"/>
                  </a:lnTo>
                  <a:lnTo>
                    <a:pt x="7131" y="5116"/>
                  </a:lnTo>
                  <a:lnTo>
                    <a:pt x="7190" y="5126"/>
                  </a:lnTo>
                  <a:lnTo>
                    <a:pt x="7229" y="5126"/>
                  </a:lnTo>
                  <a:lnTo>
                    <a:pt x="7272" y="5116"/>
                  </a:lnTo>
                  <a:lnTo>
                    <a:pt x="7296" y="5092"/>
                  </a:lnTo>
                  <a:lnTo>
                    <a:pt x="7322" y="5076"/>
                  </a:lnTo>
                  <a:lnTo>
                    <a:pt x="7388" y="4983"/>
                  </a:lnTo>
                  <a:lnTo>
                    <a:pt x="7497" y="4851"/>
                  </a:lnTo>
                  <a:lnTo>
                    <a:pt x="7502" y="4843"/>
                  </a:lnTo>
                  <a:lnTo>
                    <a:pt x="7529" y="4851"/>
                  </a:lnTo>
                  <a:lnTo>
                    <a:pt x="7563" y="4859"/>
                  </a:lnTo>
                  <a:lnTo>
                    <a:pt x="7595" y="4859"/>
                  </a:lnTo>
                  <a:lnTo>
                    <a:pt x="7645" y="4867"/>
                  </a:lnTo>
                  <a:lnTo>
                    <a:pt x="7695" y="4859"/>
                  </a:lnTo>
                  <a:lnTo>
                    <a:pt x="7746" y="4851"/>
                  </a:lnTo>
                  <a:lnTo>
                    <a:pt x="7796" y="4843"/>
                  </a:lnTo>
                  <a:lnTo>
                    <a:pt x="7838" y="4817"/>
                  </a:lnTo>
                  <a:lnTo>
                    <a:pt x="7886" y="4801"/>
                  </a:lnTo>
                  <a:lnTo>
                    <a:pt x="7928" y="4777"/>
                  </a:lnTo>
                  <a:lnTo>
                    <a:pt x="7971" y="4742"/>
                  </a:lnTo>
                  <a:lnTo>
                    <a:pt x="8003" y="4708"/>
                  </a:lnTo>
                  <a:lnTo>
                    <a:pt x="8037" y="4668"/>
                  </a:lnTo>
                  <a:lnTo>
                    <a:pt x="8061" y="4634"/>
                  </a:lnTo>
                  <a:lnTo>
                    <a:pt x="8087" y="4584"/>
                  </a:lnTo>
                  <a:lnTo>
                    <a:pt x="8111" y="4544"/>
                  </a:lnTo>
                  <a:lnTo>
                    <a:pt x="8129" y="4494"/>
                  </a:lnTo>
                  <a:lnTo>
                    <a:pt x="8137" y="4443"/>
                  </a:lnTo>
                  <a:lnTo>
                    <a:pt x="8145" y="4393"/>
                  </a:lnTo>
                  <a:lnTo>
                    <a:pt x="8145" y="4361"/>
                  </a:lnTo>
                  <a:lnTo>
                    <a:pt x="8145" y="4327"/>
                  </a:lnTo>
                  <a:lnTo>
                    <a:pt x="8145" y="4292"/>
                  </a:lnTo>
                  <a:lnTo>
                    <a:pt x="8145" y="4261"/>
                  </a:lnTo>
                  <a:lnTo>
                    <a:pt x="8137" y="4226"/>
                  </a:lnTo>
                  <a:lnTo>
                    <a:pt x="8118" y="4194"/>
                  </a:lnTo>
                  <a:lnTo>
                    <a:pt x="8108" y="4152"/>
                  </a:lnTo>
                  <a:lnTo>
                    <a:pt x="8293" y="3943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" name="Freeform: Shape 4"/>
            <p:cNvSpPr/>
            <p:nvPr/>
          </p:nvSpPr>
          <p:spPr>
            <a:xfrm>
              <a:off x="6553440" y="3357360"/>
              <a:ext cx="185400" cy="146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6" h="408">
                  <a:moveTo>
                    <a:pt x="500" y="291"/>
                  </a:moveTo>
                  <a:lnTo>
                    <a:pt x="474" y="241"/>
                  </a:lnTo>
                  <a:lnTo>
                    <a:pt x="442" y="191"/>
                  </a:lnTo>
                  <a:lnTo>
                    <a:pt x="400" y="149"/>
                  </a:lnTo>
                  <a:lnTo>
                    <a:pt x="307" y="74"/>
                  </a:lnTo>
                  <a:lnTo>
                    <a:pt x="217" y="0"/>
                  </a:lnTo>
                  <a:lnTo>
                    <a:pt x="0" y="215"/>
                  </a:lnTo>
                  <a:lnTo>
                    <a:pt x="74" y="291"/>
                  </a:lnTo>
                  <a:lnTo>
                    <a:pt x="167" y="350"/>
                  </a:lnTo>
                  <a:lnTo>
                    <a:pt x="209" y="374"/>
                  </a:lnTo>
                  <a:lnTo>
                    <a:pt x="257" y="389"/>
                  </a:lnTo>
                  <a:lnTo>
                    <a:pt x="307" y="400"/>
                  </a:lnTo>
                  <a:lnTo>
                    <a:pt x="349" y="408"/>
                  </a:lnTo>
                  <a:lnTo>
                    <a:pt x="400" y="408"/>
                  </a:lnTo>
                  <a:lnTo>
                    <a:pt x="442" y="400"/>
                  </a:lnTo>
                  <a:lnTo>
                    <a:pt x="482" y="382"/>
                  </a:lnTo>
                  <a:lnTo>
                    <a:pt x="516" y="350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" name="Freeform: Shape 5"/>
            <p:cNvSpPr/>
            <p:nvPr/>
          </p:nvSpPr>
          <p:spPr>
            <a:xfrm>
              <a:off x="6475319" y="3231720"/>
              <a:ext cx="232920" cy="1731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8" h="482">
                  <a:moveTo>
                    <a:pt x="42" y="341"/>
                  </a:moveTo>
                  <a:lnTo>
                    <a:pt x="92" y="415"/>
                  </a:lnTo>
                  <a:lnTo>
                    <a:pt x="135" y="482"/>
                  </a:lnTo>
                  <a:lnTo>
                    <a:pt x="392" y="233"/>
                  </a:lnTo>
                  <a:lnTo>
                    <a:pt x="407" y="214"/>
                  </a:lnTo>
                  <a:lnTo>
                    <a:pt x="426" y="214"/>
                  </a:lnTo>
                  <a:lnTo>
                    <a:pt x="450" y="214"/>
                  </a:lnTo>
                  <a:lnTo>
                    <a:pt x="466" y="225"/>
                  </a:lnTo>
                  <a:lnTo>
                    <a:pt x="532" y="272"/>
                  </a:lnTo>
                  <a:lnTo>
                    <a:pt x="609" y="331"/>
                  </a:lnTo>
                  <a:lnTo>
                    <a:pt x="648" y="299"/>
                  </a:lnTo>
                  <a:lnTo>
                    <a:pt x="550" y="182"/>
                  </a:lnTo>
                  <a:lnTo>
                    <a:pt x="492" y="132"/>
                  </a:lnTo>
                  <a:lnTo>
                    <a:pt x="434" y="82"/>
                  </a:lnTo>
                  <a:lnTo>
                    <a:pt x="376" y="50"/>
                  </a:lnTo>
                  <a:lnTo>
                    <a:pt x="309" y="24"/>
                  </a:lnTo>
                  <a:lnTo>
                    <a:pt x="233" y="8"/>
                  </a:lnTo>
                  <a:lnTo>
                    <a:pt x="158" y="0"/>
                  </a:lnTo>
                  <a:lnTo>
                    <a:pt x="135" y="0"/>
                  </a:lnTo>
                  <a:lnTo>
                    <a:pt x="100" y="8"/>
                  </a:lnTo>
                  <a:lnTo>
                    <a:pt x="76" y="24"/>
                  </a:lnTo>
                  <a:lnTo>
                    <a:pt x="50" y="50"/>
                  </a:lnTo>
                  <a:lnTo>
                    <a:pt x="34" y="74"/>
                  </a:lnTo>
                  <a:lnTo>
                    <a:pt x="18" y="98"/>
                  </a:lnTo>
                  <a:lnTo>
                    <a:pt x="0" y="132"/>
                  </a:lnTo>
                  <a:lnTo>
                    <a:pt x="0" y="156"/>
                  </a:lnTo>
                  <a:lnTo>
                    <a:pt x="0" y="206"/>
                  </a:lnTo>
                  <a:lnTo>
                    <a:pt x="10" y="249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" name="Freeform: Shape 6"/>
            <p:cNvSpPr/>
            <p:nvPr/>
          </p:nvSpPr>
          <p:spPr>
            <a:xfrm>
              <a:off x="4672800" y="1553760"/>
              <a:ext cx="817560" cy="320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2" h="890">
                  <a:moveTo>
                    <a:pt x="2254" y="416"/>
                  </a:moveTo>
                  <a:lnTo>
                    <a:pt x="2254" y="408"/>
                  </a:lnTo>
                  <a:lnTo>
                    <a:pt x="2264" y="400"/>
                  </a:lnTo>
                  <a:lnTo>
                    <a:pt x="2264" y="392"/>
                  </a:lnTo>
                  <a:lnTo>
                    <a:pt x="2272" y="376"/>
                  </a:lnTo>
                  <a:lnTo>
                    <a:pt x="2272" y="0"/>
                  </a:lnTo>
                  <a:lnTo>
                    <a:pt x="1573" y="225"/>
                  </a:lnTo>
                  <a:lnTo>
                    <a:pt x="1150" y="368"/>
                  </a:lnTo>
                  <a:lnTo>
                    <a:pt x="1139" y="368"/>
                  </a:lnTo>
                  <a:lnTo>
                    <a:pt x="1131" y="368"/>
                  </a:lnTo>
                  <a:lnTo>
                    <a:pt x="1123" y="368"/>
                  </a:lnTo>
                  <a:lnTo>
                    <a:pt x="1115" y="368"/>
                  </a:lnTo>
                  <a:lnTo>
                    <a:pt x="657" y="217"/>
                  </a:lnTo>
                  <a:lnTo>
                    <a:pt x="0" y="0"/>
                  </a:lnTo>
                  <a:lnTo>
                    <a:pt x="0" y="376"/>
                  </a:lnTo>
                  <a:lnTo>
                    <a:pt x="0" y="384"/>
                  </a:lnTo>
                  <a:lnTo>
                    <a:pt x="0" y="400"/>
                  </a:lnTo>
                  <a:lnTo>
                    <a:pt x="8" y="408"/>
                  </a:lnTo>
                  <a:lnTo>
                    <a:pt x="16" y="416"/>
                  </a:lnTo>
                  <a:lnTo>
                    <a:pt x="24" y="426"/>
                  </a:lnTo>
                  <a:lnTo>
                    <a:pt x="35" y="426"/>
                  </a:lnTo>
                  <a:lnTo>
                    <a:pt x="43" y="434"/>
                  </a:lnTo>
                  <a:lnTo>
                    <a:pt x="59" y="434"/>
                  </a:lnTo>
                  <a:lnTo>
                    <a:pt x="109" y="434"/>
                  </a:lnTo>
                  <a:lnTo>
                    <a:pt x="159" y="434"/>
                  </a:lnTo>
                  <a:lnTo>
                    <a:pt x="210" y="442"/>
                  </a:lnTo>
                  <a:lnTo>
                    <a:pt x="257" y="450"/>
                  </a:lnTo>
                  <a:lnTo>
                    <a:pt x="300" y="458"/>
                  </a:lnTo>
                  <a:lnTo>
                    <a:pt x="350" y="474"/>
                  </a:lnTo>
                  <a:lnTo>
                    <a:pt x="400" y="485"/>
                  </a:lnTo>
                  <a:lnTo>
                    <a:pt x="450" y="501"/>
                  </a:lnTo>
                  <a:lnTo>
                    <a:pt x="490" y="516"/>
                  </a:lnTo>
                  <a:lnTo>
                    <a:pt x="541" y="532"/>
                  </a:lnTo>
                  <a:lnTo>
                    <a:pt x="583" y="559"/>
                  </a:lnTo>
                  <a:lnTo>
                    <a:pt x="625" y="583"/>
                  </a:lnTo>
                  <a:lnTo>
                    <a:pt x="673" y="609"/>
                  </a:lnTo>
                  <a:lnTo>
                    <a:pt x="715" y="633"/>
                  </a:lnTo>
                  <a:lnTo>
                    <a:pt x="758" y="667"/>
                  </a:lnTo>
                  <a:lnTo>
                    <a:pt x="789" y="699"/>
                  </a:lnTo>
                  <a:lnTo>
                    <a:pt x="1099" y="874"/>
                  </a:lnTo>
                  <a:lnTo>
                    <a:pt x="1099" y="882"/>
                  </a:lnTo>
                  <a:lnTo>
                    <a:pt x="1107" y="882"/>
                  </a:lnTo>
                  <a:lnTo>
                    <a:pt x="1115" y="890"/>
                  </a:lnTo>
                  <a:lnTo>
                    <a:pt x="1123" y="890"/>
                  </a:lnTo>
                  <a:lnTo>
                    <a:pt x="1131" y="890"/>
                  </a:lnTo>
                  <a:lnTo>
                    <a:pt x="1139" y="890"/>
                  </a:lnTo>
                  <a:lnTo>
                    <a:pt x="1150" y="890"/>
                  </a:lnTo>
                  <a:lnTo>
                    <a:pt x="1157" y="882"/>
                  </a:lnTo>
                  <a:lnTo>
                    <a:pt x="1165" y="874"/>
                  </a:lnTo>
                  <a:lnTo>
                    <a:pt x="1173" y="874"/>
                  </a:lnTo>
                  <a:lnTo>
                    <a:pt x="1473" y="691"/>
                  </a:lnTo>
                  <a:lnTo>
                    <a:pt x="1523" y="659"/>
                  </a:lnTo>
                  <a:lnTo>
                    <a:pt x="1573" y="625"/>
                  </a:lnTo>
                  <a:lnTo>
                    <a:pt x="1624" y="591"/>
                  </a:lnTo>
                  <a:lnTo>
                    <a:pt x="1674" y="559"/>
                  </a:lnTo>
                  <a:lnTo>
                    <a:pt x="1732" y="532"/>
                  </a:lnTo>
                  <a:lnTo>
                    <a:pt x="1780" y="509"/>
                  </a:lnTo>
                  <a:lnTo>
                    <a:pt x="1838" y="493"/>
                  </a:lnTo>
                  <a:lnTo>
                    <a:pt x="1896" y="474"/>
                  </a:lnTo>
                  <a:lnTo>
                    <a:pt x="2013" y="450"/>
                  </a:lnTo>
                  <a:lnTo>
                    <a:pt x="2055" y="442"/>
                  </a:lnTo>
                  <a:lnTo>
                    <a:pt x="2113" y="442"/>
                  </a:lnTo>
                  <a:lnTo>
                    <a:pt x="2164" y="434"/>
                  </a:lnTo>
                  <a:lnTo>
                    <a:pt x="2188" y="434"/>
                  </a:lnTo>
                  <a:lnTo>
                    <a:pt x="2214" y="434"/>
                  </a:lnTo>
                  <a:lnTo>
                    <a:pt x="2222" y="434"/>
                  </a:lnTo>
                  <a:lnTo>
                    <a:pt x="2230" y="434"/>
                  </a:lnTo>
                  <a:lnTo>
                    <a:pt x="2238" y="426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" name="Freeform: Shape 7"/>
            <p:cNvSpPr/>
            <p:nvPr/>
          </p:nvSpPr>
          <p:spPr>
            <a:xfrm>
              <a:off x="4664160" y="1755000"/>
              <a:ext cx="813960" cy="5266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62" h="1464">
                  <a:moveTo>
                    <a:pt x="813" y="275"/>
                  </a:moveTo>
                  <a:lnTo>
                    <a:pt x="782" y="241"/>
                  </a:lnTo>
                  <a:lnTo>
                    <a:pt x="739" y="206"/>
                  </a:lnTo>
                  <a:lnTo>
                    <a:pt x="697" y="183"/>
                  </a:lnTo>
                  <a:lnTo>
                    <a:pt x="649" y="159"/>
                  </a:lnTo>
                  <a:lnTo>
                    <a:pt x="607" y="132"/>
                  </a:lnTo>
                  <a:lnTo>
                    <a:pt x="565" y="108"/>
                  </a:lnTo>
                  <a:lnTo>
                    <a:pt x="514" y="90"/>
                  </a:lnTo>
                  <a:lnTo>
                    <a:pt x="474" y="74"/>
                  </a:lnTo>
                  <a:lnTo>
                    <a:pt x="424" y="58"/>
                  </a:lnTo>
                  <a:lnTo>
                    <a:pt x="374" y="50"/>
                  </a:lnTo>
                  <a:lnTo>
                    <a:pt x="324" y="32"/>
                  </a:lnTo>
                  <a:lnTo>
                    <a:pt x="281" y="24"/>
                  </a:lnTo>
                  <a:lnTo>
                    <a:pt x="234" y="16"/>
                  </a:lnTo>
                  <a:lnTo>
                    <a:pt x="183" y="8"/>
                  </a:lnTo>
                  <a:lnTo>
                    <a:pt x="133" y="8"/>
                  </a:lnTo>
                  <a:lnTo>
                    <a:pt x="83" y="8"/>
                  </a:lnTo>
                  <a:lnTo>
                    <a:pt x="67" y="8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24" y="74"/>
                  </a:lnTo>
                  <a:lnTo>
                    <a:pt x="16" y="159"/>
                  </a:lnTo>
                  <a:lnTo>
                    <a:pt x="0" y="249"/>
                  </a:lnTo>
                  <a:lnTo>
                    <a:pt x="0" y="331"/>
                  </a:lnTo>
                  <a:lnTo>
                    <a:pt x="8" y="447"/>
                  </a:lnTo>
                  <a:lnTo>
                    <a:pt x="24" y="556"/>
                  </a:lnTo>
                  <a:lnTo>
                    <a:pt x="48" y="665"/>
                  </a:lnTo>
                  <a:lnTo>
                    <a:pt x="91" y="773"/>
                  </a:lnTo>
                  <a:lnTo>
                    <a:pt x="133" y="874"/>
                  </a:lnTo>
                  <a:lnTo>
                    <a:pt x="191" y="964"/>
                  </a:lnTo>
                  <a:lnTo>
                    <a:pt x="257" y="1056"/>
                  </a:lnTo>
                  <a:lnTo>
                    <a:pt x="331" y="1131"/>
                  </a:lnTo>
                  <a:lnTo>
                    <a:pt x="408" y="1205"/>
                  </a:lnTo>
                  <a:lnTo>
                    <a:pt x="498" y="1274"/>
                  </a:lnTo>
                  <a:lnTo>
                    <a:pt x="591" y="1332"/>
                  </a:lnTo>
                  <a:lnTo>
                    <a:pt x="689" y="1372"/>
                  </a:lnTo>
                  <a:lnTo>
                    <a:pt x="798" y="1414"/>
                  </a:lnTo>
                  <a:lnTo>
                    <a:pt x="906" y="1438"/>
                  </a:lnTo>
                  <a:lnTo>
                    <a:pt x="1015" y="1456"/>
                  </a:lnTo>
                  <a:lnTo>
                    <a:pt x="1131" y="1464"/>
                  </a:lnTo>
                  <a:lnTo>
                    <a:pt x="1248" y="1456"/>
                  </a:lnTo>
                  <a:lnTo>
                    <a:pt x="1356" y="1438"/>
                  </a:lnTo>
                  <a:lnTo>
                    <a:pt x="1465" y="1414"/>
                  </a:lnTo>
                  <a:lnTo>
                    <a:pt x="1571" y="1372"/>
                  </a:lnTo>
                  <a:lnTo>
                    <a:pt x="1671" y="1332"/>
                  </a:lnTo>
                  <a:lnTo>
                    <a:pt x="1764" y="1274"/>
                  </a:lnTo>
                  <a:lnTo>
                    <a:pt x="1854" y="1205"/>
                  </a:lnTo>
                  <a:lnTo>
                    <a:pt x="1928" y="1131"/>
                  </a:lnTo>
                  <a:lnTo>
                    <a:pt x="2005" y="1056"/>
                  </a:lnTo>
                  <a:lnTo>
                    <a:pt x="2071" y="964"/>
                  </a:lnTo>
                  <a:lnTo>
                    <a:pt x="2129" y="874"/>
                  </a:lnTo>
                  <a:lnTo>
                    <a:pt x="2172" y="773"/>
                  </a:lnTo>
                  <a:lnTo>
                    <a:pt x="2212" y="665"/>
                  </a:lnTo>
                  <a:lnTo>
                    <a:pt x="2238" y="556"/>
                  </a:lnTo>
                  <a:lnTo>
                    <a:pt x="2254" y="447"/>
                  </a:lnTo>
                  <a:lnTo>
                    <a:pt x="2262" y="331"/>
                  </a:lnTo>
                  <a:lnTo>
                    <a:pt x="2262" y="249"/>
                  </a:lnTo>
                  <a:lnTo>
                    <a:pt x="2254" y="167"/>
                  </a:lnTo>
                  <a:lnTo>
                    <a:pt x="2238" y="90"/>
                  </a:lnTo>
                  <a:lnTo>
                    <a:pt x="2212" y="8"/>
                  </a:lnTo>
                  <a:lnTo>
                    <a:pt x="2188" y="8"/>
                  </a:lnTo>
                  <a:lnTo>
                    <a:pt x="2137" y="16"/>
                  </a:lnTo>
                  <a:lnTo>
                    <a:pt x="2079" y="16"/>
                  </a:lnTo>
                  <a:lnTo>
                    <a:pt x="2037" y="24"/>
                  </a:lnTo>
                  <a:lnTo>
                    <a:pt x="1920" y="50"/>
                  </a:lnTo>
                  <a:lnTo>
                    <a:pt x="1862" y="66"/>
                  </a:lnTo>
                  <a:lnTo>
                    <a:pt x="1804" y="82"/>
                  </a:lnTo>
                  <a:lnTo>
                    <a:pt x="1756" y="108"/>
                  </a:lnTo>
                  <a:lnTo>
                    <a:pt x="1698" y="132"/>
                  </a:lnTo>
                  <a:lnTo>
                    <a:pt x="1648" y="167"/>
                  </a:lnTo>
                  <a:lnTo>
                    <a:pt x="1597" y="198"/>
                  </a:lnTo>
                  <a:lnTo>
                    <a:pt x="1547" y="233"/>
                  </a:lnTo>
                  <a:lnTo>
                    <a:pt x="1497" y="265"/>
                  </a:lnTo>
                  <a:lnTo>
                    <a:pt x="1197" y="447"/>
                  </a:lnTo>
                  <a:lnTo>
                    <a:pt x="1189" y="447"/>
                  </a:lnTo>
                  <a:lnTo>
                    <a:pt x="1181" y="458"/>
                  </a:lnTo>
                  <a:lnTo>
                    <a:pt x="1174" y="466"/>
                  </a:lnTo>
                  <a:lnTo>
                    <a:pt x="1163" y="466"/>
                  </a:lnTo>
                  <a:lnTo>
                    <a:pt x="1155" y="466"/>
                  </a:lnTo>
                  <a:lnTo>
                    <a:pt x="1147" y="466"/>
                  </a:lnTo>
                  <a:lnTo>
                    <a:pt x="1139" y="466"/>
                  </a:lnTo>
                  <a:lnTo>
                    <a:pt x="1131" y="458"/>
                  </a:lnTo>
                  <a:lnTo>
                    <a:pt x="1123" y="458"/>
                  </a:lnTo>
                  <a:lnTo>
                    <a:pt x="1123" y="447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" name="Freeform: Shape 8"/>
            <p:cNvSpPr/>
            <p:nvPr/>
          </p:nvSpPr>
          <p:spPr>
            <a:xfrm>
              <a:off x="4472640" y="1215359"/>
              <a:ext cx="1217880" cy="6649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84" h="1848">
                  <a:moveTo>
                    <a:pt x="16" y="633"/>
                  </a:moveTo>
                  <a:lnTo>
                    <a:pt x="16" y="641"/>
                  </a:lnTo>
                  <a:lnTo>
                    <a:pt x="32" y="649"/>
                  </a:lnTo>
                  <a:lnTo>
                    <a:pt x="223" y="707"/>
                  </a:lnTo>
                  <a:lnTo>
                    <a:pt x="223" y="1274"/>
                  </a:lnTo>
                  <a:lnTo>
                    <a:pt x="199" y="1282"/>
                  </a:lnTo>
                  <a:lnTo>
                    <a:pt x="172" y="1298"/>
                  </a:lnTo>
                  <a:lnTo>
                    <a:pt x="156" y="1316"/>
                  </a:lnTo>
                  <a:lnTo>
                    <a:pt x="141" y="1332"/>
                  </a:lnTo>
                  <a:lnTo>
                    <a:pt x="125" y="1356"/>
                  </a:lnTo>
                  <a:lnTo>
                    <a:pt x="117" y="1382"/>
                  </a:lnTo>
                  <a:lnTo>
                    <a:pt x="106" y="1406"/>
                  </a:lnTo>
                  <a:lnTo>
                    <a:pt x="106" y="1433"/>
                  </a:lnTo>
                  <a:lnTo>
                    <a:pt x="106" y="1682"/>
                  </a:lnTo>
                  <a:lnTo>
                    <a:pt x="106" y="1697"/>
                  </a:lnTo>
                  <a:lnTo>
                    <a:pt x="106" y="1716"/>
                  </a:lnTo>
                  <a:lnTo>
                    <a:pt x="117" y="1732"/>
                  </a:lnTo>
                  <a:lnTo>
                    <a:pt x="117" y="1748"/>
                  </a:lnTo>
                  <a:lnTo>
                    <a:pt x="125" y="1756"/>
                  </a:lnTo>
                  <a:lnTo>
                    <a:pt x="133" y="1774"/>
                  </a:lnTo>
                  <a:lnTo>
                    <a:pt x="141" y="1782"/>
                  </a:lnTo>
                  <a:lnTo>
                    <a:pt x="156" y="1798"/>
                  </a:lnTo>
                  <a:lnTo>
                    <a:pt x="164" y="1806"/>
                  </a:lnTo>
                  <a:lnTo>
                    <a:pt x="183" y="1814"/>
                  </a:lnTo>
                  <a:lnTo>
                    <a:pt x="191" y="1822"/>
                  </a:lnTo>
                  <a:lnTo>
                    <a:pt x="207" y="1830"/>
                  </a:lnTo>
                  <a:lnTo>
                    <a:pt x="223" y="1840"/>
                  </a:lnTo>
                  <a:lnTo>
                    <a:pt x="241" y="1840"/>
                  </a:lnTo>
                  <a:lnTo>
                    <a:pt x="257" y="1848"/>
                  </a:lnTo>
                  <a:lnTo>
                    <a:pt x="273" y="1848"/>
                  </a:lnTo>
                  <a:lnTo>
                    <a:pt x="289" y="1848"/>
                  </a:lnTo>
                  <a:lnTo>
                    <a:pt x="307" y="1848"/>
                  </a:lnTo>
                  <a:lnTo>
                    <a:pt x="323" y="1840"/>
                  </a:lnTo>
                  <a:lnTo>
                    <a:pt x="339" y="1840"/>
                  </a:lnTo>
                  <a:lnTo>
                    <a:pt x="358" y="1830"/>
                  </a:lnTo>
                  <a:lnTo>
                    <a:pt x="374" y="1822"/>
                  </a:lnTo>
                  <a:lnTo>
                    <a:pt x="382" y="1814"/>
                  </a:lnTo>
                  <a:lnTo>
                    <a:pt x="397" y="1806"/>
                  </a:lnTo>
                  <a:lnTo>
                    <a:pt x="405" y="1798"/>
                  </a:lnTo>
                  <a:lnTo>
                    <a:pt x="416" y="1782"/>
                  </a:lnTo>
                  <a:lnTo>
                    <a:pt x="432" y="1774"/>
                  </a:lnTo>
                  <a:lnTo>
                    <a:pt x="440" y="1756"/>
                  </a:lnTo>
                  <a:lnTo>
                    <a:pt x="440" y="1748"/>
                  </a:lnTo>
                  <a:lnTo>
                    <a:pt x="448" y="1732"/>
                  </a:lnTo>
                  <a:lnTo>
                    <a:pt x="456" y="1716"/>
                  </a:lnTo>
                  <a:lnTo>
                    <a:pt x="456" y="1697"/>
                  </a:lnTo>
                  <a:lnTo>
                    <a:pt x="456" y="1682"/>
                  </a:lnTo>
                  <a:lnTo>
                    <a:pt x="456" y="1433"/>
                  </a:lnTo>
                  <a:lnTo>
                    <a:pt x="456" y="1406"/>
                  </a:lnTo>
                  <a:lnTo>
                    <a:pt x="448" y="1382"/>
                  </a:lnTo>
                  <a:lnTo>
                    <a:pt x="440" y="1356"/>
                  </a:lnTo>
                  <a:lnTo>
                    <a:pt x="424" y="1332"/>
                  </a:lnTo>
                  <a:lnTo>
                    <a:pt x="405" y="1316"/>
                  </a:lnTo>
                  <a:lnTo>
                    <a:pt x="382" y="1298"/>
                  </a:lnTo>
                  <a:lnTo>
                    <a:pt x="366" y="1282"/>
                  </a:lnTo>
                  <a:lnTo>
                    <a:pt x="339" y="1274"/>
                  </a:lnTo>
                  <a:lnTo>
                    <a:pt x="339" y="749"/>
                  </a:lnTo>
                  <a:lnTo>
                    <a:pt x="556" y="816"/>
                  </a:lnTo>
                  <a:lnTo>
                    <a:pt x="1671" y="1181"/>
                  </a:lnTo>
                  <a:lnTo>
                    <a:pt x="1679" y="1192"/>
                  </a:lnTo>
                  <a:lnTo>
                    <a:pt x="1687" y="1192"/>
                  </a:lnTo>
                  <a:lnTo>
                    <a:pt x="1695" y="1192"/>
                  </a:lnTo>
                  <a:lnTo>
                    <a:pt x="1706" y="1181"/>
                  </a:lnTo>
                  <a:lnTo>
                    <a:pt x="2828" y="816"/>
                  </a:lnTo>
                  <a:lnTo>
                    <a:pt x="3353" y="649"/>
                  </a:lnTo>
                  <a:lnTo>
                    <a:pt x="3361" y="649"/>
                  </a:lnTo>
                  <a:lnTo>
                    <a:pt x="3361" y="641"/>
                  </a:lnTo>
                  <a:lnTo>
                    <a:pt x="3368" y="641"/>
                  </a:lnTo>
                  <a:lnTo>
                    <a:pt x="3368" y="633"/>
                  </a:lnTo>
                  <a:lnTo>
                    <a:pt x="3376" y="625"/>
                  </a:lnTo>
                  <a:lnTo>
                    <a:pt x="3384" y="609"/>
                  </a:lnTo>
                  <a:lnTo>
                    <a:pt x="3384" y="601"/>
                  </a:lnTo>
                  <a:lnTo>
                    <a:pt x="3384" y="591"/>
                  </a:lnTo>
                  <a:lnTo>
                    <a:pt x="3384" y="575"/>
                  </a:lnTo>
                  <a:lnTo>
                    <a:pt x="3384" y="567"/>
                  </a:lnTo>
                  <a:lnTo>
                    <a:pt x="3376" y="559"/>
                  </a:lnTo>
                  <a:lnTo>
                    <a:pt x="3376" y="551"/>
                  </a:lnTo>
                  <a:lnTo>
                    <a:pt x="3368" y="551"/>
                  </a:lnTo>
                  <a:lnTo>
                    <a:pt x="3368" y="543"/>
                  </a:lnTo>
                  <a:lnTo>
                    <a:pt x="3361" y="543"/>
                  </a:lnTo>
                  <a:lnTo>
                    <a:pt x="3353" y="543"/>
                  </a:lnTo>
                  <a:lnTo>
                    <a:pt x="3353" y="532"/>
                  </a:lnTo>
                  <a:lnTo>
                    <a:pt x="1706" y="0"/>
                  </a:lnTo>
                  <a:lnTo>
                    <a:pt x="1695" y="0"/>
                  </a:lnTo>
                  <a:lnTo>
                    <a:pt x="1687" y="0"/>
                  </a:lnTo>
                  <a:lnTo>
                    <a:pt x="1679" y="0"/>
                  </a:lnTo>
                  <a:lnTo>
                    <a:pt x="1671" y="8"/>
                  </a:lnTo>
                  <a:lnTo>
                    <a:pt x="32" y="543"/>
                  </a:lnTo>
                  <a:lnTo>
                    <a:pt x="16" y="551"/>
                  </a:lnTo>
                  <a:lnTo>
                    <a:pt x="8" y="559"/>
                  </a:lnTo>
                  <a:lnTo>
                    <a:pt x="0" y="567"/>
                  </a:lnTo>
                  <a:lnTo>
                    <a:pt x="0" y="575"/>
                  </a:lnTo>
                  <a:lnTo>
                    <a:pt x="0" y="583"/>
                  </a:lnTo>
                  <a:lnTo>
                    <a:pt x="0" y="591"/>
                  </a:lnTo>
                  <a:lnTo>
                    <a:pt x="0" y="601"/>
                  </a:lnTo>
                  <a:lnTo>
                    <a:pt x="0" y="609"/>
                  </a:lnTo>
                  <a:lnTo>
                    <a:pt x="0" y="617"/>
                  </a:lnTo>
                  <a:lnTo>
                    <a:pt x="8" y="625"/>
                  </a:lnTo>
                  <a:close/>
                </a:path>
              </a:pathLst>
            </a:custGeom>
            <a:solidFill>
              <a:srgbClr val="7C06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7" name="Freeform: Shape 1"/>
          <p:cNvSpPr/>
          <p:nvPr/>
        </p:nvSpPr>
        <p:spPr>
          <a:xfrm>
            <a:off x="3950518" y="2250749"/>
            <a:ext cx="2940732" cy="165050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677" h="8238">
                <a:moveTo>
                  <a:pt x="10411" y="1917"/>
                </a:moveTo>
                <a:lnTo>
                  <a:pt x="8029" y="1917"/>
                </a:lnTo>
                <a:lnTo>
                  <a:pt x="10107" y="5060"/>
                </a:lnTo>
                <a:lnTo>
                  <a:pt x="7981" y="8238"/>
                </a:lnTo>
                <a:lnTo>
                  <a:pt x="10319" y="8238"/>
                </a:lnTo>
                <a:lnTo>
                  <a:pt x="11312" y="6591"/>
                </a:lnTo>
                <a:lnTo>
                  <a:pt x="12294" y="8238"/>
                </a:lnTo>
                <a:lnTo>
                  <a:pt x="14677" y="8238"/>
                </a:lnTo>
                <a:lnTo>
                  <a:pt x="12548" y="5036"/>
                </a:lnTo>
                <a:lnTo>
                  <a:pt x="14627" y="1917"/>
                </a:lnTo>
                <a:lnTo>
                  <a:pt x="12289" y="1917"/>
                </a:lnTo>
                <a:lnTo>
                  <a:pt x="11343" y="3495"/>
                </a:lnTo>
                <a:close/>
                <a:moveTo>
                  <a:pt x="4335" y="4965"/>
                </a:moveTo>
                <a:lnTo>
                  <a:pt x="2373" y="4965"/>
                </a:lnTo>
                <a:lnTo>
                  <a:pt x="4335" y="2605"/>
                </a:lnTo>
                <a:close/>
                <a:moveTo>
                  <a:pt x="7560" y="6649"/>
                </a:moveTo>
                <a:lnTo>
                  <a:pt x="7560" y="4954"/>
                </a:lnTo>
                <a:lnTo>
                  <a:pt x="6520" y="4954"/>
                </a:lnTo>
                <a:lnTo>
                  <a:pt x="6520" y="0"/>
                </a:lnTo>
                <a:lnTo>
                  <a:pt x="4242" y="0"/>
                </a:lnTo>
                <a:lnTo>
                  <a:pt x="0" y="5047"/>
                </a:lnTo>
                <a:lnTo>
                  <a:pt x="363" y="6649"/>
                </a:lnTo>
                <a:lnTo>
                  <a:pt x="4335" y="6649"/>
                </a:lnTo>
                <a:lnTo>
                  <a:pt x="4335" y="8238"/>
                </a:lnTo>
                <a:lnTo>
                  <a:pt x="6520" y="8238"/>
                </a:lnTo>
                <a:lnTo>
                  <a:pt x="6520" y="6649"/>
                </a:lnTo>
                <a:close/>
              </a:path>
            </a:pathLst>
          </a:custGeom>
          <a:solidFill>
            <a:srgbClr val="7C062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6852" y="4683343"/>
            <a:ext cx="7550314" cy="338554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Source: Roderick</a:t>
            </a:r>
            <a:r>
              <a:rPr lang="en-US" sz="8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, M., et al. (2008). </a:t>
            </a:r>
            <a:r>
              <a:rPr lang="en-US" sz="800" i="1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From high school to the future: Potholes on the road to college. </a:t>
            </a:r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/>
            </a:r>
            <a:b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Chicago, IL: University </a:t>
            </a:r>
            <a:r>
              <a:rPr lang="en-US" sz="8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of Chicago Consortium on School Research</a:t>
            </a:r>
          </a:p>
        </p:txBody>
      </p:sp>
    </p:spTree>
    <p:extLst>
      <p:ext uri="{BB962C8B-B14F-4D97-AF65-F5344CB8AC3E}">
        <p14:creationId xmlns:p14="http://schemas.microsoft.com/office/powerpoint/2010/main" val="61750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311"/>
            <a:ext cx="9144000" cy="475488"/>
          </a:xfrm>
        </p:spPr>
        <p:txBody>
          <a:bodyPr/>
          <a:lstStyle/>
          <a:p>
            <a:r>
              <a:rPr lang="en-US" dirty="0" smtClean="0"/>
              <a:t>Institutional graduations rates vary within selectivity bands*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86796"/>
              </p:ext>
            </p:extLst>
          </p:nvPr>
        </p:nvGraphicFramePr>
        <p:xfrm>
          <a:off x="577486" y="826363"/>
          <a:ext cx="7652113" cy="3325509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754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25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2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25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1887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College Name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Selectivity Category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2014 6-yr Institutional Graduation Rate</a:t>
                      </a: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2014 6-yr </a:t>
                      </a:r>
                    </a:p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URM </a:t>
                      </a:r>
                    </a:p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Graduation Rate</a:t>
                      </a: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Columbia College Chicago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Non-Selective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43%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34%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Northeastern Illinois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22%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15%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Northern Illinois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50%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32%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Southern Illinois University Carbondale**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44%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33%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Chicago State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19%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18%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Western Illinois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54%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48%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University of Illinois</a:t>
                      </a:r>
                    </a:p>
                    <a:p>
                      <a:pPr algn="ctr"/>
                      <a:r>
                        <a:rPr lang="en-US" sz="900" b="0" i="0" baseline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at Chicago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60%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52%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DePaul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71%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68%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Illinois State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72%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60%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University</a:t>
                      </a:r>
                      <a:r>
                        <a:rPr lang="en-US" sz="900" b="0" i="0" baseline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 of Illinois</a:t>
                      </a:r>
                    </a:p>
                    <a:p>
                      <a:pPr algn="ctr"/>
                      <a:r>
                        <a:rPr lang="en-US" sz="900" b="0" i="0" baseline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at Urbana-Champaign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Very Selective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84%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77%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8690" y="4334403"/>
            <a:ext cx="7988968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* For top 10 4-year colleges attended by CPS students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538" y="4940729"/>
            <a:ext cx="7727679" cy="338554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800" dirty="0" smtClean="0">
                <a:solidFill>
                  <a:srgbClr val="191918"/>
                </a:solidFill>
                <a:latin typeface="Graphik"/>
                <a:ea typeface="Graphik" charset="0"/>
                <a:cs typeface="Graphik"/>
              </a:rPr>
              <a:t>National Center for Education Statistics </a:t>
            </a:r>
            <a:endParaRPr lang="en-US" sz="800" dirty="0">
              <a:latin typeface="Graphik"/>
              <a:cs typeface="Graphik"/>
            </a:endParaRPr>
          </a:p>
          <a:p>
            <a:endParaRPr lang="en-US" sz="800" dirty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384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311"/>
            <a:ext cx="9144000" cy="475488"/>
          </a:xfrm>
        </p:spPr>
        <p:txBody>
          <a:bodyPr/>
          <a:lstStyle/>
          <a:p>
            <a:r>
              <a:rPr lang="en-US" dirty="0" smtClean="0"/>
              <a:t>Institutional graduations rates vary within selectivity bands*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002078"/>
              </p:ext>
            </p:extLst>
          </p:nvPr>
        </p:nvGraphicFramePr>
        <p:xfrm>
          <a:off x="577486" y="826363"/>
          <a:ext cx="7652113" cy="3325509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754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25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2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25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1887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College Name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Selectivity Category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2014 6-yr Institutional Graduation Rate</a:t>
                      </a: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2014 </a:t>
                      </a: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6-yr </a:t>
                      </a:r>
                    </a:p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URM </a:t>
                      </a:r>
                    </a:p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Graduation Rate</a:t>
                      </a:r>
                    </a:p>
                  </a:txBody>
                  <a:tcPr anchor="ctr">
                    <a:solidFill>
                      <a:srgbClr val="7C062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Columbia College Chicago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Non-Selective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43%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34%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Northeastern Illinois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22%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15%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Northern Illinois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50%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32%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Southern Illinois University Carbondale**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44%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33%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Chicago State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19%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18%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Western Illinois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1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Somewhat Selective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54%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48%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University of Illinois</a:t>
                      </a:r>
                    </a:p>
                    <a:p>
                      <a:pPr algn="ctr"/>
                      <a:r>
                        <a:rPr lang="en-US" sz="900" b="0" i="0" baseline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at Chicago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60%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52%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DePaul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71%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68%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358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Illinois State University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Selective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72%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latin typeface="Graphik" charset="0"/>
                          <a:ea typeface="Graphik" charset="0"/>
                          <a:cs typeface="Graphik" charset="0"/>
                        </a:rPr>
                        <a:t>60%</a:t>
                      </a:r>
                      <a:endParaRPr lang="en-US" sz="900" b="0" i="0" dirty="0"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University</a:t>
                      </a:r>
                      <a:r>
                        <a:rPr lang="en-US" sz="900" b="0" i="0" baseline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 of Illinois</a:t>
                      </a:r>
                    </a:p>
                    <a:p>
                      <a:pPr algn="ctr"/>
                      <a:r>
                        <a:rPr lang="en-US" sz="900" b="0" i="0" baseline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at Urbana-Champaign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Very Selective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84%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 smtClean="0">
                          <a:solidFill>
                            <a:schemeClr val="bg1"/>
                          </a:solidFill>
                          <a:latin typeface="Graphik" charset="0"/>
                          <a:ea typeface="Graphik" charset="0"/>
                          <a:cs typeface="Graphik" charset="0"/>
                        </a:rPr>
                        <a:t>77%</a:t>
                      </a:r>
                      <a:endParaRPr lang="en-US" sz="900" b="0" i="0" dirty="0">
                        <a:solidFill>
                          <a:schemeClr val="bg1"/>
                        </a:solidFill>
                        <a:latin typeface="Graphik" charset="0"/>
                        <a:ea typeface="Graphik" charset="0"/>
                        <a:cs typeface="Graphik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7516" y="4549847"/>
            <a:ext cx="7988968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* For top 10 4-year colleges attended by CPS students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577516" y="1639614"/>
            <a:ext cx="7652082" cy="231227"/>
          </a:xfrm>
          <a:prstGeom prst="rect">
            <a:avLst/>
          </a:prstGeom>
          <a:solidFill>
            <a:srgbClr val="7C0622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7516" y="2711956"/>
            <a:ext cx="7652082" cy="231227"/>
          </a:xfrm>
          <a:prstGeom prst="rect">
            <a:avLst/>
          </a:prstGeom>
          <a:solidFill>
            <a:srgbClr val="7C0622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538" y="4940729"/>
            <a:ext cx="7727679" cy="338554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800" dirty="0" smtClean="0">
                <a:solidFill>
                  <a:srgbClr val="191918"/>
                </a:solidFill>
                <a:latin typeface="Graphik"/>
                <a:ea typeface="Graphik" charset="0"/>
                <a:cs typeface="Graphik"/>
              </a:rPr>
              <a:t>National Center for Education Statistics </a:t>
            </a:r>
            <a:endParaRPr lang="en-US" sz="800" dirty="0">
              <a:latin typeface="Graphik"/>
              <a:cs typeface="Graphik"/>
            </a:endParaRPr>
          </a:p>
          <a:p>
            <a:endParaRPr lang="en-US" sz="800" dirty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96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</a:t>
            </a:r>
            <a:r>
              <a:rPr lang="en-US" dirty="0" smtClean="0"/>
              <a:t>graduation rates also vary widely </a:t>
            </a:r>
            <a:br>
              <a:rPr lang="en-US" dirty="0" smtClean="0"/>
            </a:br>
            <a:r>
              <a:rPr lang="en-US" dirty="0" smtClean="0"/>
              <a:t>for students with the same GPA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62844" y="940992"/>
            <a:ext cx="6418348" cy="52322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Institutional graduation rates across top CPS receiving institutions for students with the same high school GPA of 3.0</a:t>
            </a:r>
            <a:r>
              <a:rPr lang="en-US" sz="1400" dirty="0" smtClean="0">
                <a:solidFill>
                  <a:srgbClr val="3366FF"/>
                </a:solidFill>
                <a:latin typeface="Graphik" charset="0"/>
                <a:ea typeface="Graphik" charset="0"/>
                <a:cs typeface="Graphik" charset="0"/>
              </a:rPr>
              <a:t> 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1553249721"/>
              </p:ext>
            </p:extLst>
          </p:nvPr>
        </p:nvGraphicFramePr>
        <p:xfrm>
          <a:off x="486032" y="1464212"/>
          <a:ext cx="8171936" cy="305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2907" y="4799368"/>
            <a:ext cx="7717628" cy="338554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pPr algn="ctr"/>
            <a:r>
              <a:rPr lang="en-US" sz="800" dirty="0" smtClean="0">
                <a:latin typeface="Graphik"/>
                <a:cs typeface="Graphik"/>
              </a:rPr>
              <a:t>Source: Roderick</a:t>
            </a:r>
            <a:r>
              <a:rPr lang="en-US" sz="800" dirty="0">
                <a:latin typeface="Graphik"/>
                <a:cs typeface="Graphik"/>
              </a:rPr>
              <a:t>, M., et al. (2008). </a:t>
            </a:r>
            <a:r>
              <a:rPr lang="en-US" sz="800" i="1" dirty="0">
                <a:latin typeface="Graphik"/>
                <a:cs typeface="Graphik"/>
              </a:rPr>
              <a:t>From high school to the future: Potholes on the road to college</a:t>
            </a:r>
            <a:r>
              <a:rPr lang="en-US" sz="800" dirty="0">
                <a:latin typeface="Graphik"/>
                <a:cs typeface="Graphik"/>
              </a:rPr>
              <a:t>. Chicago, IL: University of Chicago Consortium on School Research.</a:t>
            </a:r>
            <a:r>
              <a:rPr lang="en-US" sz="800" dirty="0"/>
              <a:t> </a:t>
            </a:r>
          </a:p>
          <a:p>
            <a:pPr algn="ctr"/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075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435"/>
            <a:ext cx="9144000" cy="738829"/>
          </a:xfrm>
        </p:spPr>
        <p:txBody>
          <a:bodyPr/>
          <a:lstStyle/>
          <a:p>
            <a:r>
              <a:rPr lang="en-US" dirty="0" smtClean="0"/>
              <a:t>Many 4-year Illinois colleges are improving their graduation rates for underrepresented minority students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948" y="1308416"/>
            <a:ext cx="7832105" cy="3243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400" dirty="0">
                <a:latin typeface="Graphik" charset="0"/>
                <a:ea typeface="Graphik" charset="0"/>
                <a:cs typeface="Graphik" charset="0"/>
              </a:rPr>
              <a:t>Six-year Underrepresented Minority (URM) Graduation Rate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852" y="4744898"/>
            <a:ext cx="7550314" cy="215444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8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National Center for Education Statistics. See </a:t>
            </a:r>
            <a:r>
              <a:rPr lang="en-US" sz="800" dirty="0" err="1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toandthrough.uchicago.edu</a:t>
            </a:r>
            <a:r>
              <a:rPr lang="en-US" sz="8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/data/references for details.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2639" y="2212975"/>
            <a:ext cx="289776" cy="2023341"/>
          </a:xfrm>
          <a:prstGeom prst="rect">
            <a:avLst/>
          </a:prstGeom>
          <a:solidFill>
            <a:srgbClr val="BBB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600" dirty="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68%</a:t>
            </a:r>
            <a:endParaRPr lang="en-US" sz="6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2415" y="1952625"/>
            <a:ext cx="540627" cy="2283691"/>
          </a:xfrm>
          <a:prstGeom prst="rect">
            <a:avLst/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8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77%</a:t>
            </a:r>
            <a:endParaRPr lang="en-US" sz="8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17529" y="3340101"/>
            <a:ext cx="289776" cy="896216"/>
          </a:xfrm>
          <a:prstGeom prst="rect">
            <a:avLst/>
          </a:prstGeom>
          <a:solidFill>
            <a:srgbClr val="BBB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60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30%</a:t>
            </a:r>
            <a:endParaRPr lang="en-US" sz="6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07305" y="3260725"/>
            <a:ext cx="540627" cy="975591"/>
          </a:xfrm>
          <a:prstGeom prst="rect">
            <a:avLst/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8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33%</a:t>
            </a:r>
            <a:endParaRPr lang="en-US" sz="8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60049" y="3578225"/>
            <a:ext cx="289776" cy="658091"/>
          </a:xfrm>
          <a:prstGeom prst="rect">
            <a:avLst/>
          </a:prstGeom>
          <a:solidFill>
            <a:srgbClr val="BBB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60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22%</a:t>
            </a:r>
            <a:endParaRPr lang="en-US" sz="6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49825" y="3228975"/>
            <a:ext cx="540627" cy="1007341"/>
          </a:xfrm>
          <a:prstGeom prst="rect">
            <a:avLst/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8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34%</a:t>
            </a:r>
            <a:endParaRPr lang="en-US" sz="8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02567" y="2867025"/>
            <a:ext cx="289776" cy="1369291"/>
          </a:xfrm>
          <a:prstGeom prst="rect">
            <a:avLst/>
          </a:prstGeom>
          <a:solidFill>
            <a:srgbClr val="BBB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60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46%</a:t>
            </a:r>
            <a:endParaRPr lang="en-US" sz="6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92343" y="2813050"/>
            <a:ext cx="540627" cy="1423266"/>
          </a:xfrm>
          <a:prstGeom prst="rect">
            <a:avLst/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8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48%</a:t>
            </a:r>
            <a:endParaRPr lang="en-US" sz="8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45085" y="3073401"/>
            <a:ext cx="289776" cy="1162916"/>
          </a:xfrm>
          <a:prstGeom prst="rect">
            <a:avLst/>
          </a:prstGeom>
          <a:solidFill>
            <a:srgbClr val="BBB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60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39%</a:t>
            </a:r>
            <a:endParaRPr lang="en-US" sz="6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34861" y="2692401"/>
            <a:ext cx="540627" cy="1543916"/>
          </a:xfrm>
          <a:prstGeom prst="rect">
            <a:avLst/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8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52%</a:t>
            </a:r>
            <a:endParaRPr lang="en-US" sz="8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87603" y="2660650"/>
            <a:ext cx="289776" cy="1575666"/>
          </a:xfrm>
          <a:prstGeom prst="rect">
            <a:avLst/>
          </a:prstGeom>
          <a:solidFill>
            <a:srgbClr val="BBB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60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53%</a:t>
            </a:r>
            <a:endParaRPr lang="en-US" sz="6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77379" y="2457450"/>
            <a:ext cx="540627" cy="1778866"/>
          </a:xfrm>
          <a:prstGeom prst="rect">
            <a:avLst/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8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60%</a:t>
            </a:r>
            <a:endParaRPr lang="en-US" sz="8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30121" y="2660650"/>
            <a:ext cx="289776" cy="1575666"/>
          </a:xfrm>
          <a:prstGeom prst="rect">
            <a:avLst/>
          </a:prstGeom>
          <a:solidFill>
            <a:srgbClr val="BBB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600" smtClean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53%</a:t>
            </a:r>
            <a:endParaRPr lang="en-US" sz="6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19897" y="2212975"/>
            <a:ext cx="540627" cy="2023341"/>
          </a:xfrm>
          <a:prstGeom prst="rect">
            <a:avLst/>
          </a:prstGeom>
          <a:solidFill>
            <a:srgbClr val="7C0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4008" rIns="0" rtlCol="0" anchor="t" anchorCtr="0"/>
          <a:lstStyle/>
          <a:p>
            <a:pPr algn="ctr"/>
            <a:r>
              <a:rPr lang="en-US" sz="8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68%</a:t>
            </a:r>
            <a:endParaRPr lang="en-US" sz="8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2414" y="1747904"/>
            <a:ext cx="540627" cy="203133"/>
          </a:xfrm>
          <a:prstGeom prst="rect">
            <a:avLst/>
          </a:prstGeom>
        </p:spPr>
        <p:txBody>
          <a:bodyPr vert="horz" wrap="square" lIns="0" tIns="0" rIns="0" bIns="18288" rtlCol="0">
            <a:spAutoFit/>
          </a:bodyPr>
          <a:lstStyle/>
          <a:p>
            <a:pPr algn="ctr"/>
            <a:r>
              <a:rPr lang="en-US" sz="12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+9</a:t>
            </a:r>
            <a:r>
              <a:rPr lang="en-US" sz="9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pts</a:t>
            </a:r>
            <a:endParaRPr lang="en-US" sz="9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9896" y="2009842"/>
            <a:ext cx="540627" cy="203133"/>
          </a:xfrm>
          <a:prstGeom prst="rect">
            <a:avLst/>
          </a:prstGeom>
        </p:spPr>
        <p:txBody>
          <a:bodyPr vert="horz" wrap="square" lIns="0" tIns="0" rIns="0" bIns="18288" rtlCol="0">
            <a:spAutoFit/>
          </a:bodyPr>
          <a:lstStyle/>
          <a:p>
            <a:pPr algn="ctr"/>
            <a:r>
              <a:rPr lang="en-US" sz="12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+15</a:t>
            </a:r>
            <a:r>
              <a:rPr lang="en-US" sz="9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pts</a:t>
            </a:r>
            <a:endParaRPr lang="en-US" sz="9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77379" y="2254284"/>
            <a:ext cx="540627" cy="203133"/>
          </a:xfrm>
          <a:prstGeom prst="rect">
            <a:avLst/>
          </a:prstGeom>
        </p:spPr>
        <p:txBody>
          <a:bodyPr vert="horz" wrap="square" lIns="0" tIns="0" rIns="0" bIns="18288" rtlCol="0">
            <a:spAutoFit/>
          </a:bodyPr>
          <a:lstStyle/>
          <a:p>
            <a:pPr algn="ctr"/>
            <a:r>
              <a:rPr lang="en-US" sz="12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+7</a:t>
            </a:r>
            <a:r>
              <a:rPr lang="en-US" sz="9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pts</a:t>
            </a:r>
            <a:endParaRPr lang="en-US" sz="9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34861" y="2487680"/>
            <a:ext cx="540627" cy="203133"/>
          </a:xfrm>
          <a:prstGeom prst="rect">
            <a:avLst/>
          </a:prstGeom>
        </p:spPr>
        <p:txBody>
          <a:bodyPr vert="horz" wrap="square" lIns="0" tIns="0" rIns="0" bIns="18288" rtlCol="0">
            <a:spAutoFit/>
          </a:bodyPr>
          <a:lstStyle/>
          <a:p>
            <a:pPr algn="ctr"/>
            <a:r>
              <a:rPr lang="en-US" sz="12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+13</a:t>
            </a:r>
            <a:r>
              <a:rPr lang="en-US" sz="9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pts</a:t>
            </a:r>
            <a:endParaRPr lang="en-US" sz="9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92343" y="2606742"/>
            <a:ext cx="540627" cy="203133"/>
          </a:xfrm>
          <a:prstGeom prst="rect">
            <a:avLst/>
          </a:prstGeom>
        </p:spPr>
        <p:txBody>
          <a:bodyPr vert="horz" wrap="square" lIns="0" tIns="0" rIns="0" bIns="18288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+2</a:t>
            </a:r>
            <a:r>
              <a:rPr lang="en-US" sz="9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pts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2639" y="4227607"/>
            <a:ext cx="830402" cy="378565"/>
          </a:xfrm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University of Illinois at Urbana-Champaign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30121" y="4227607"/>
            <a:ext cx="830402" cy="270843"/>
          </a:xfrm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algn="ctr"/>
            <a: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DePaul</a:t>
            </a:r>
          </a:p>
          <a:p>
            <a:pPr algn="ctr"/>
            <a: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University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82351" y="4227607"/>
            <a:ext cx="830402" cy="270843"/>
          </a:xfrm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algn="ctr"/>
            <a: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Illinois State</a:t>
            </a:r>
            <a:endParaRPr lang="en-US" sz="7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  <a:p>
            <a:pPr algn="ctr"/>
            <a: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University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02568" y="4227606"/>
            <a:ext cx="830402" cy="270843"/>
          </a:xfrm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algn="ctr"/>
            <a: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Western Illinois</a:t>
            </a:r>
            <a:endParaRPr lang="en-US" sz="7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  <a:p>
            <a:pPr algn="ctr"/>
            <a: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University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38050" y="4227160"/>
            <a:ext cx="830402" cy="378565"/>
          </a:xfrm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algn="ctr"/>
            <a:r>
              <a:rPr lang="en-US" sz="700" b="1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University </a:t>
            </a:r>
            <a: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/>
            </a:r>
            <a:b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of Illinois</a:t>
            </a:r>
            <a:r>
              <a:rPr lang="en-US" sz="700" b="1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 </a:t>
            </a:r>
            <a: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at Chicago</a:t>
            </a:r>
            <a:endParaRPr lang="en-US" sz="7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60047" y="4227606"/>
            <a:ext cx="830402" cy="270843"/>
          </a:xfrm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algn="ctr"/>
            <a: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Columbia </a:t>
            </a:r>
            <a:b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College Chicago </a:t>
            </a:r>
            <a:endParaRPr lang="en-US" sz="7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17526" y="4227159"/>
            <a:ext cx="830402" cy="378565"/>
          </a:xfrm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Southern Illinois </a:t>
            </a:r>
            <a:r>
              <a:rPr lang="en-US" sz="7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University Carbondale</a:t>
            </a:r>
            <a:endParaRPr lang="en-US" sz="7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79434" y="4230782"/>
            <a:ext cx="7550314" cy="0"/>
          </a:xfrm>
          <a:prstGeom prst="line">
            <a:avLst/>
          </a:prstGeom>
          <a:ln w="9525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972639" y="4083574"/>
            <a:ext cx="830401" cy="138499"/>
            <a:chOff x="972639" y="4083574"/>
            <a:chExt cx="830401" cy="138499"/>
          </a:xfrm>
        </p:grpSpPr>
        <p:sp>
          <p:nvSpPr>
            <p:cNvPr id="41" name="TextBox 40"/>
            <p:cNvSpPr txBox="1"/>
            <p:nvPr/>
          </p:nvSpPr>
          <p:spPr>
            <a:xfrm>
              <a:off x="1262413" y="4083574"/>
              <a:ext cx="540627" cy="138499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2014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72639" y="4098962"/>
              <a:ext cx="289774" cy="123111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5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2006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30103" y="4083574"/>
            <a:ext cx="830401" cy="138499"/>
            <a:chOff x="972639" y="4083574"/>
            <a:chExt cx="830401" cy="138499"/>
          </a:xfrm>
        </p:grpSpPr>
        <p:sp>
          <p:nvSpPr>
            <p:cNvPr id="44" name="TextBox 43"/>
            <p:cNvSpPr txBox="1"/>
            <p:nvPr/>
          </p:nvSpPr>
          <p:spPr>
            <a:xfrm>
              <a:off x="1262413" y="4083574"/>
              <a:ext cx="540627" cy="138499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2014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72639" y="4098962"/>
              <a:ext cx="289774" cy="123111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5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2006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087634" y="4083574"/>
            <a:ext cx="830401" cy="138499"/>
            <a:chOff x="972639" y="4083574"/>
            <a:chExt cx="830401" cy="138499"/>
          </a:xfrm>
        </p:grpSpPr>
        <p:sp>
          <p:nvSpPr>
            <p:cNvPr id="47" name="TextBox 46"/>
            <p:cNvSpPr txBox="1"/>
            <p:nvPr/>
          </p:nvSpPr>
          <p:spPr>
            <a:xfrm>
              <a:off x="1262413" y="4083574"/>
              <a:ext cx="540627" cy="138499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2014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72639" y="4098962"/>
              <a:ext cx="289774" cy="123111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5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2006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146362" y="4083574"/>
            <a:ext cx="830401" cy="138499"/>
            <a:chOff x="972639" y="4083574"/>
            <a:chExt cx="830401" cy="138499"/>
          </a:xfrm>
        </p:grpSpPr>
        <p:sp>
          <p:nvSpPr>
            <p:cNvPr id="50" name="TextBox 49"/>
            <p:cNvSpPr txBox="1"/>
            <p:nvPr/>
          </p:nvSpPr>
          <p:spPr>
            <a:xfrm>
              <a:off x="1262413" y="4083574"/>
              <a:ext cx="540627" cy="138499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2014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72639" y="4098962"/>
              <a:ext cx="289774" cy="123111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5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2006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201339" y="4083574"/>
            <a:ext cx="830401" cy="138499"/>
            <a:chOff x="972639" y="4083574"/>
            <a:chExt cx="830401" cy="138499"/>
          </a:xfrm>
        </p:grpSpPr>
        <p:sp>
          <p:nvSpPr>
            <p:cNvPr id="53" name="TextBox 52"/>
            <p:cNvSpPr txBox="1"/>
            <p:nvPr/>
          </p:nvSpPr>
          <p:spPr>
            <a:xfrm>
              <a:off x="1262413" y="4083574"/>
              <a:ext cx="540627" cy="138499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2014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72639" y="4098962"/>
              <a:ext cx="289774" cy="123111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5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2006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260126" y="4083574"/>
            <a:ext cx="830401" cy="138499"/>
            <a:chOff x="972639" y="4083574"/>
            <a:chExt cx="830401" cy="138499"/>
          </a:xfrm>
        </p:grpSpPr>
        <p:sp>
          <p:nvSpPr>
            <p:cNvPr id="56" name="TextBox 55"/>
            <p:cNvSpPr txBox="1"/>
            <p:nvPr/>
          </p:nvSpPr>
          <p:spPr>
            <a:xfrm>
              <a:off x="1262413" y="4083574"/>
              <a:ext cx="540627" cy="138499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2014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72639" y="4098962"/>
              <a:ext cx="289774" cy="123111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5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2006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317231" y="4083574"/>
            <a:ext cx="830401" cy="138499"/>
            <a:chOff x="972639" y="4083574"/>
            <a:chExt cx="830401" cy="138499"/>
          </a:xfrm>
        </p:grpSpPr>
        <p:sp>
          <p:nvSpPr>
            <p:cNvPr id="59" name="TextBox 58"/>
            <p:cNvSpPr txBox="1"/>
            <p:nvPr/>
          </p:nvSpPr>
          <p:spPr>
            <a:xfrm>
              <a:off x="1262413" y="4083574"/>
              <a:ext cx="540627" cy="138499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2014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72639" y="4098962"/>
              <a:ext cx="289774" cy="123111"/>
            </a:xfrm>
            <a:prstGeom prst="rect">
              <a:avLst/>
            </a:prstGeom>
          </p:spPr>
          <p:txBody>
            <a:bodyPr vert="horz" wrap="square" lIns="0" tIns="0" rIns="0" bIns="45720" rtlCol="0">
              <a:spAutoFit/>
            </a:bodyPr>
            <a:lstStyle/>
            <a:p>
              <a:pPr algn="ctr"/>
              <a:r>
                <a:rPr lang="en-US" sz="500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2006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541355" y="3014169"/>
            <a:ext cx="540627" cy="203133"/>
          </a:xfrm>
          <a:prstGeom prst="rect">
            <a:avLst/>
          </a:prstGeom>
        </p:spPr>
        <p:txBody>
          <a:bodyPr vert="horz" wrap="square" lIns="0" tIns="0" rIns="0" bIns="18288" rtlCol="0">
            <a:spAutoFit/>
          </a:bodyPr>
          <a:lstStyle/>
          <a:p>
            <a:pPr algn="ctr"/>
            <a:r>
              <a:rPr lang="en-US" sz="12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+12</a:t>
            </a:r>
            <a:r>
              <a:rPr lang="en-US" sz="900" b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pts</a:t>
            </a:r>
            <a:endParaRPr lang="en-US" sz="900" b="1" dirty="0" smtClean="0">
              <a:solidFill>
                <a:srgbClr val="191918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07005" y="3048000"/>
            <a:ext cx="540627" cy="203133"/>
          </a:xfrm>
          <a:prstGeom prst="rect">
            <a:avLst/>
          </a:prstGeom>
        </p:spPr>
        <p:txBody>
          <a:bodyPr vert="horz" wrap="square" lIns="0" tIns="0" rIns="0" bIns="18288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+3</a:t>
            </a:r>
            <a:r>
              <a:rPr lang="en-US" sz="900" b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pts</a:t>
            </a:r>
          </a:p>
        </p:txBody>
      </p:sp>
    </p:spTree>
    <p:extLst>
      <p:ext uri="{BB962C8B-B14F-4D97-AF65-F5344CB8AC3E}">
        <p14:creationId xmlns:p14="http://schemas.microsoft.com/office/powerpoint/2010/main" val="2856260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95041" y="2731049"/>
            <a:ext cx="841873" cy="1428307"/>
            <a:chOff x="2624138" y="1695450"/>
            <a:chExt cx="371475" cy="630238"/>
          </a:xfrm>
          <a:solidFill>
            <a:schemeClr val="bg1">
              <a:lumMod val="50000"/>
            </a:schemeClr>
          </a:solidFill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2779713" y="1695450"/>
              <a:ext cx="107950" cy="107950"/>
            </a:xfrm>
            <a:custGeom>
              <a:avLst/>
              <a:gdLst>
                <a:gd name="T0" fmla="*/ 294 w 300"/>
                <a:gd name="T1" fmla="*/ 162 h 300"/>
                <a:gd name="T2" fmla="*/ 161 w 300"/>
                <a:gd name="T3" fmla="*/ 6 h 300"/>
                <a:gd name="T4" fmla="*/ 8 w 300"/>
                <a:gd name="T5" fmla="*/ 138 h 300"/>
                <a:gd name="T6" fmla="*/ 138 w 300"/>
                <a:gd name="T7" fmla="*/ 294 h 300"/>
                <a:gd name="T8" fmla="*/ 294 w 300"/>
                <a:gd name="T9" fmla="*/ 16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300">
                  <a:moveTo>
                    <a:pt x="294" y="162"/>
                  </a:moveTo>
                  <a:cubicBezTo>
                    <a:pt x="299" y="82"/>
                    <a:pt x="241" y="14"/>
                    <a:pt x="161" y="6"/>
                  </a:cubicBezTo>
                  <a:cubicBezTo>
                    <a:pt x="82" y="0"/>
                    <a:pt x="13" y="59"/>
                    <a:pt x="8" y="138"/>
                  </a:cubicBezTo>
                  <a:cubicBezTo>
                    <a:pt x="0" y="218"/>
                    <a:pt x="58" y="288"/>
                    <a:pt x="138" y="294"/>
                  </a:cubicBezTo>
                  <a:cubicBezTo>
                    <a:pt x="217" y="299"/>
                    <a:pt x="286" y="241"/>
                    <a:pt x="294" y="16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2624138" y="1809750"/>
              <a:ext cx="371475" cy="515938"/>
            </a:xfrm>
            <a:custGeom>
              <a:avLst/>
              <a:gdLst>
                <a:gd name="T0" fmla="*/ 445 w 1031"/>
                <a:gd name="T1" fmla="*/ 35 h 1434"/>
                <a:gd name="T2" fmla="*/ 545 w 1031"/>
                <a:gd name="T3" fmla="*/ 5 h 1434"/>
                <a:gd name="T4" fmla="*/ 659 w 1031"/>
                <a:gd name="T5" fmla="*/ 77 h 1434"/>
                <a:gd name="T6" fmla="*/ 805 w 1031"/>
                <a:gd name="T7" fmla="*/ 366 h 1434"/>
                <a:gd name="T8" fmla="*/ 1004 w 1031"/>
                <a:gd name="T9" fmla="*/ 503 h 1434"/>
                <a:gd name="T10" fmla="*/ 1030 w 1031"/>
                <a:gd name="T11" fmla="*/ 562 h 1434"/>
                <a:gd name="T12" fmla="*/ 961 w 1031"/>
                <a:gd name="T13" fmla="*/ 620 h 1434"/>
                <a:gd name="T14" fmla="*/ 932 w 1031"/>
                <a:gd name="T15" fmla="*/ 609 h 1434"/>
                <a:gd name="T16" fmla="*/ 715 w 1031"/>
                <a:gd name="T17" fmla="*/ 461 h 1434"/>
                <a:gd name="T18" fmla="*/ 699 w 1031"/>
                <a:gd name="T19" fmla="*/ 442 h 1434"/>
                <a:gd name="T20" fmla="*/ 646 w 1031"/>
                <a:gd name="T21" fmla="*/ 334 h 1434"/>
                <a:gd name="T22" fmla="*/ 580 w 1031"/>
                <a:gd name="T23" fmla="*/ 622 h 1434"/>
                <a:gd name="T24" fmla="*/ 837 w 1031"/>
                <a:gd name="T25" fmla="*/ 924 h 1434"/>
                <a:gd name="T26" fmla="*/ 850 w 1031"/>
                <a:gd name="T27" fmla="*/ 956 h 1434"/>
                <a:gd name="T28" fmla="*/ 919 w 1031"/>
                <a:gd name="T29" fmla="*/ 1322 h 1434"/>
                <a:gd name="T30" fmla="*/ 919 w 1031"/>
                <a:gd name="T31" fmla="*/ 1340 h 1434"/>
                <a:gd name="T32" fmla="*/ 813 w 1031"/>
                <a:gd name="T33" fmla="*/ 1430 h 1434"/>
                <a:gd name="T34" fmla="*/ 725 w 1031"/>
                <a:gd name="T35" fmla="*/ 1353 h 1434"/>
                <a:gd name="T36" fmla="*/ 657 w 1031"/>
                <a:gd name="T37" fmla="*/ 1009 h 1434"/>
                <a:gd name="T38" fmla="*/ 450 w 1031"/>
                <a:gd name="T39" fmla="*/ 781 h 1434"/>
                <a:gd name="T40" fmla="*/ 402 w 1031"/>
                <a:gd name="T41" fmla="*/ 1004 h 1434"/>
                <a:gd name="T42" fmla="*/ 384 w 1031"/>
                <a:gd name="T43" fmla="*/ 1044 h 1434"/>
                <a:gd name="T44" fmla="*/ 185 w 1031"/>
                <a:gd name="T45" fmla="*/ 1380 h 1434"/>
                <a:gd name="T46" fmla="*/ 95 w 1031"/>
                <a:gd name="T47" fmla="*/ 1427 h 1434"/>
                <a:gd name="T48" fmla="*/ 5 w 1031"/>
                <a:gd name="T49" fmla="*/ 1322 h 1434"/>
                <a:gd name="T50" fmla="*/ 18 w 1031"/>
                <a:gd name="T51" fmla="*/ 1279 h 1434"/>
                <a:gd name="T52" fmla="*/ 204 w 1031"/>
                <a:gd name="T53" fmla="*/ 969 h 1434"/>
                <a:gd name="T54" fmla="*/ 357 w 1031"/>
                <a:gd name="T55" fmla="*/ 284 h 1434"/>
                <a:gd name="T56" fmla="*/ 257 w 1031"/>
                <a:gd name="T57" fmla="*/ 366 h 1434"/>
                <a:gd name="T58" fmla="*/ 204 w 1031"/>
                <a:gd name="T59" fmla="*/ 609 h 1434"/>
                <a:gd name="T60" fmla="*/ 135 w 1031"/>
                <a:gd name="T61" fmla="*/ 665 h 1434"/>
                <a:gd name="T62" fmla="*/ 74 w 1031"/>
                <a:gd name="T63" fmla="*/ 593 h 1434"/>
                <a:gd name="T64" fmla="*/ 74 w 1031"/>
                <a:gd name="T65" fmla="*/ 585 h 1434"/>
                <a:gd name="T66" fmla="*/ 138 w 1031"/>
                <a:gd name="T67" fmla="*/ 302 h 1434"/>
                <a:gd name="T68" fmla="*/ 159 w 1031"/>
                <a:gd name="T69" fmla="*/ 270 h 1434"/>
                <a:gd name="T70" fmla="*/ 445 w 1031"/>
                <a:gd name="T71" fmla="*/ 35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1" h="1434">
                  <a:moveTo>
                    <a:pt x="445" y="35"/>
                  </a:moveTo>
                  <a:cubicBezTo>
                    <a:pt x="474" y="13"/>
                    <a:pt x="508" y="0"/>
                    <a:pt x="545" y="5"/>
                  </a:cubicBezTo>
                  <a:cubicBezTo>
                    <a:pt x="596" y="8"/>
                    <a:pt x="635" y="40"/>
                    <a:pt x="659" y="77"/>
                  </a:cubicBezTo>
                  <a:lnTo>
                    <a:pt x="805" y="366"/>
                  </a:lnTo>
                  <a:lnTo>
                    <a:pt x="1004" y="503"/>
                  </a:lnTo>
                  <a:cubicBezTo>
                    <a:pt x="1019" y="517"/>
                    <a:pt x="1030" y="538"/>
                    <a:pt x="1030" y="562"/>
                  </a:cubicBezTo>
                  <a:cubicBezTo>
                    <a:pt x="1027" y="596"/>
                    <a:pt x="996" y="625"/>
                    <a:pt x="961" y="620"/>
                  </a:cubicBezTo>
                  <a:cubicBezTo>
                    <a:pt x="951" y="620"/>
                    <a:pt x="943" y="615"/>
                    <a:pt x="932" y="609"/>
                  </a:cubicBezTo>
                  <a:lnTo>
                    <a:pt x="715" y="461"/>
                  </a:lnTo>
                  <a:cubicBezTo>
                    <a:pt x="710" y="456"/>
                    <a:pt x="702" y="448"/>
                    <a:pt x="699" y="442"/>
                  </a:cubicBezTo>
                  <a:lnTo>
                    <a:pt x="646" y="334"/>
                  </a:lnTo>
                  <a:lnTo>
                    <a:pt x="580" y="622"/>
                  </a:lnTo>
                  <a:lnTo>
                    <a:pt x="837" y="924"/>
                  </a:lnTo>
                  <a:cubicBezTo>
                    <a:pt x="842" y="935"/>
                    <a:pt x="847" y="946"/>
                    <a:pt x="850" y="956"/>
                  </a:cubicBezTo>
                  <a:lnTo>
                    <a:pt x="919" y="1322"/>
                  </a:lnTo>
                  <a:cubicBezTo>
                    <a:pt x="919" y="1329"/>
                    <a:pt x="919" y="1335"/>
                    <a:pt x="919" y="1340"/>
                  </a:cubicBezTo>
                  <a:cubicBezTo>
                    <a:pt x="916" y="1396"/>
                    <a:pt x="868" y="1433"/>
                    <a:pt x="813" y="1430"/>
                  </a:cubicBezTo>
                  <a:cubicBezTo>
                    <a:pt x="768" y="1427"/>
                    <a:pt x="736" y="1393"/>
                    <a:pt x="725" y="1353"/>
                  </a:cubicBezTo>
                  <a:lnTo>
                    <a:pt x="657" y="1009"/>
                  </a:lnTo>
                  <a:lnTo>
                    <a:pt x="450" y="781"/>
                  </a:lnTo>
                  <a:lnTo>
                    <a:pt x="402" y="1004"/>
                  </a:lnTo>
                  <a:cubicBezTo>
                    <a:pt x="400" y="1014"/>
                    <a:pt x="387" y="1036"/>
                    <a:pt x="384" y="1044"/>
                  </a:cubicBezTo>
                  <a:lnTo>
                    <a:pt x="185" y="1380"/>
                  </a:lnTo>
                  <a:cubicBezTo>
                    <a:pt x="167" y="1412"/>
                    <a:pt x="132" y="1430"/>
                    <a:pt x="95" y="1427"/>
                  </a:cubicBezTo>
                  <a:cubicBezTo>
                    <a:pt x="42" y="1425"/>
                    <a:pt x="0" y="1377"/>
                    <a:pt x="5" y="1322"/>
                  </a:cubicBezTo>
                  <a:cubicBezTo>
                    <a:pt x="5" y="1306"/>
                    <a:pt x="13" y="1290"/>
                    <a:pt x="18" y="1279"/>
                  </a:cubicBezTo>
                  <a:lnTo>
                    <a:pt x="204" y="969"/>
                  </a:lnTo>
                  <a:lnTo>
                    <a:pt x="357" y="284"/>
                  </a:lnTo>
                  <a:lnTo>
                    <a:pt x="257" y="366"/>
                  </a:lnTo>
                  <a:lnTo>
                    <a:pt x="204" y="609"/>
                  </a:lnTo>
                  <a:cubicBezTo>
                    <a:pt x="196" y="641"/>
                    <a:pt x="169" y="667"/>
                    <a:pt x="135" y="665"/>
                  </a:cubicBezTo>
                  <a:cubicBezTo>
                    <a:pt x="98" y="662"/>
                    <a:pt x="71" y="630"/>
                    <a:pt x="74" y="593"/>
                  </a:cubicBezTo>
                  <a:cubicBezTo>
                    <a:pt x="74" y="591"/>
                    <a:pt x="74" y="588"/>
                    <a:pt x="74" y="585"/>
                  </a:cubicBezTo>
                  <a:lnTo>
                    <a:pt x="138" y="302"/>
                  </a:lnTo>
                  <a:cubicBezTo>
                    <a:pt x="140" y="289"/>
                    <a:pt x="148" y="278"/>
                    <a:pt x="159" y="270"/>
                  </a:cubicBezTo>
                  <a:lnTo>
                    <a:pt x="445" y="35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6161859" y="1788006"/>
            <a:ext cx="2355124" cy="2371350"/>
          </a:xfrm>
          <a:custGeom>
            <a:avLst/>
            <a:gdLst>
              <a:gd name="T0" fmla="*/ 312 w 4479"/>
              <a:gd name="T1" fmla="*/ 3158 h 4509"/>
              <a:gd name="T2" fmla="*/ 834 w 4479"/>
              <a:gd name="T3" fmla="*/ 3105 h 4509"/>
              <a:gd name="T4" fmla="*/ 781 w 4479"/>
              <a:gd name="T5" fmla="*/ 2949 h 4509"/>
              <a:gd name="T6" fmla="*/ 259 w 4479"/>
              <a:gd name="T7" fmla="*/ 3002 h 4509"/>
              <a:gd name="T8" fmla="*/ 259 w 4479"/>
              <a:gd name="T9" fmla="*/ 3730 h 4509"/>
              <a:gd name="T10" fmla="*/ 781 w 4479"/>
              <a:gd name="T11" fmla="*/ 3783 h 4509"/>
              <a:gd name="T12" fmla="*/ 834 w 4479"/>
              <a:gd name="T13" fmla="*/ 3627 h 4509"/>
              <a:gd name="T14" fmla="*/ 312 w 4479"/>
              <a:gd name="T15" fmla="*/ 3574 h 4509"/>
              <a:gd name="T16" fmla="*/ 259 w 4479"/>
              <a:gd name="T17" fmla="*/ 3730 h 4509"/>
              <a:gd name="T18" fmla="*/ 1822 w 4479"/>
              <a:gd name="T19" fmla="*/ 2949 h 4509"/>
              <a:gd name="T20" fmla="*/ 2706 w 4479"/>
              <a:gd name="T21" fmla="*/ 2896 h 4509"/>
              <a:gd name="T22" fmla="*/ 2653 w 4479"/>
              <a:gd name="T23" fmla="*/ 2531 h 4509"/>
              <a:gd name="T24" fmla="*/ 1769 w 4479"/>
              <a:gd name="T25" fmla="*/ 2584 h 4509"/>
              <a:gd name="T26" fmla="*/ 2680 w 4479"/>
              <a:gd name="T27" fmla="*/ 4196 h 4509"/>
              <a:gd name="T28" fmla="*/ 2706 w 4479"/>
              <a:gd name="T29" fmla="*/ 3362 h 4509"/>
              <a:gd name="T30" fmla="*/ 1875 w 4479"/>
              <a:gd name="T31" fmla="*/ 3259 h 4509"/>
              <a:gd name="T32" fmla="*/ 1771 w 4479"/>
              <a:gd name="T33" fmla="*/ 4170 h 4509"/>
              <a:gd name="T34" fmla="*/ 2680 w 4479"/>
              <a:gd name="T35" fmla="*/ 4196 h 4509"/>
              <a:gd name="T36" fmla="*/ 2237 w 4479"/>
              <a:gd name="T37" fmla="*/ 2222 h 4509"/>
              <a:gd name="T38" fmla="*/ 2237 w 4479"/>
              <a:gd name="T39" fmla="*/ 1597 h 4509"/>
              <a:gd name="T40" fmla="*/ 3641 w 4479"/>
              <a:gd name="T41" fmla="*/ 3105 h 4509"/>
              <a:gd name="T42" fmla="*/ 4162 w 4479"/>
              <a:gd name="T43" fmla="*/ 3158 h 4509"/>
              <a:gd name="T44" fmla="*/ 4215 w 4479"/>
              <a:gd name="T45" fmla="*/ 3002 h 4509"/>
              <a:gd name="T46" fmla="*/ 3694 w 4479"/>
              <a:gd name="T47" fmla="*/ 2949 h 4509"/>
              <a:gd name="T48" fmla="*/ 3641 w 4479"/>
              <a:gd name="T49" fmla="*/ 3105 h 4509"/>
              <a:gd name="T50" fmla="*/ 3694 w 4479"/>
              <a:gd name="T51" fmla="*/ 3783 h 4509"/>
              <a:gd name="T52" fmla="*/ 4215 w 4479"/>
              <a:gd name="T53" fmla="*/ 3730 h 4509"/>
              <a:gd name="T54" fmla="*/ 4162 w 4479"/>
              <a:gd name="T55" fmla="*/ 3574 h 4509"/>
              <a:gd name="T56" fmla="*/ 3641 w 4479"/>
              <a:gd name="T57" fmla="*/ 3627 h 4509"/>
              <a:gd name="T58" fmla="*/ 1014 w 4479"/>
              <a:gd name="T59" fmla="*/ 2275 h 4509"/>
              <a:gd name="T60" fmla="*/ 1040 w 4479"/>
              <a:gd name="T61" fmla="*/ 4172 h 4509"/>
              <a:gd name="T62" fmla="*/ 1223 w 4479"/>
              <a:gd name="T63" fmla="*/ 4199 h 4509"/>
              <a:gd name="T64" fmla="*/ 1250 w 4479"/>
              <a:gd name="T65" fmla="*/ 1660 h 4509"/>
              <a:gd name="T66" fmla="*/ 2121 w 4479"/>
              <a:gd name="T67" fmla="*/ 1139 h 4509"/>
              <a:gd name="T68" fmla="*/ 2134 w 4479"/>
              <a:gd name="T69" fmla="*/ 712 h 4509"/>
              <a:gd name="T70" fmla="*/ 1456 w 4479"/>
              <a:gd name="T71" fmla="*/ 659 h 4509"/>
              <a:gd name="T72" fmla="*/ 1509 w 4479"/>
              <a:gd name="T73" fmla="*/ 138 h 4509"/>
              <a:gd name="T74" fmla="*/ 2343 w 4479"/>
              <a:gd name="T75" fmla="*/ 138 h 4509"/>
              <a:gd name="T76" fmla="*/ 2357 w 4479"/>
              <a:gd name="T77" fmla="*/ 1136 h 4509"/>
              <a:gd name="T78" fmla="*/ 3228 w 4479"/>
              <a:gd name="T79" fmla="*/ 1658 h 4509"/>
              <a:gd name="T80" fmla="*/ 3254 w 4479"/>
              <a:gd name="T81" fmla="*/ 4196 h 4509"/>
              <a:gd name="T82" fmla="*/ 3437 w 4479"/>
              <a:gd name="T83" fmla="*/ 4170 h 4509"/>
              <a:gd name="T84" fmla="*/ 3463 w 4479"/>
              <a:gd name="T85" fmla="*/ 2272 h 4509"/>
              <a:gd name="T86" fmla="*/ 4478 w 4479"/>
              <a:gd name="T87" fmla="*/ 2375 h 4509"/>
              <a:gd name="T88" fmla="*/ 4451 w 4479"/>
              <a:gd name="T89" fmla="*/ 4508 h 4509"/>
              <a:gd name="T90" fmla="*/ 2 w 4479"/>
              <a:gd name="T91" fmla="*/ 4482 h 4509"/>
              <a:gd name="T92" fmla="*/ 103 w 4479"/>
              <a:gd name="T93" fmla="*/ 2275 h 4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79" h="4509">
                <a:moveTo>
                  <a:pt x="259" y="3105"/>
                </a:moveTo>
                <a:cubicBezTo>
                  <a:pt x="259" y="3134"/>
                  <a:pt x="283" y="3158"/>
                  <a:pt x="312" y="3158"/>
                </a:cubicBezTo>
                <a:lnTo>
                  <a:pt x="781" y="3158"/>
                </a:lnTo>
                <a:cubicBezTo>
                  <a:pt x="810" y="3158"/>
                  <a:pt x="834" y="3134"/>
                  <a:pt x="834" y="3105"/>
                </a:cubicBezTo>
                <a:lnTo>
                  <a:pt x="834" y="3002"/>
                </a:lnTo>
                <a:cubicBezTo>
                  <a:pt x="834" y="2973"/>
                  <a:pt x="810" y="2949"/>
                  <a:pt x="781" y="2949"/>
                </a:cubicBezTo>
                <a:lnTo>
                  <a:pt x="312" y="2949"/>
                </a:lnTo>
                <a:cubicBezTo>
                  <a:pt x="283" y="2949"/>
                  <a:pt x="259" y="2973"/>
                  <a:pt x="259" y="3002"/>
                </a:cubicBezTo>
                <a:lnTo>
                  <a:pt x="259" y="3105"/>
                </a:lnTo>
                <a:close/>
                <a:moveTo>
                  <a:pt x="259" y="3730"/>
                </a:moveTo>
                <a:cubicBezTo>
                  <a:pt x="259" y="3759"/>
                  <a:pt x="283" y="3783"/>
                  <a:pt x="312" y="3783"/>
                </a:cubicBezTo>
                <a:lnTo>
                  <a:pt x="781" y="3783"/>
                </a:lnTo>
                <a:cubicBezTo>
                  <a:pt x="810" y="3783"/>
                  <a:pt x="834" y="3759"/>
                  <a:pt x="834" y="3730"/>
                </a:cubicBezTo>
                <a:lnTo>
                  <a:pt x="834" y="3627"/>
                </a:lnTo>
                <a:cubicBezTo>
                  <a:pt x="834" y="3598"/>
                  <a:pt x="810" y="3574"/>
                  <a:pt x="781" y="3574"/>
                </a:cubicBezTo>
                <a:lnTo>
                  <a:pt x="312" y="3574"/>
                </a:lnTo>
                <a:cubicBezTo>
                  <a:pt x="283" y="3574"/>
                  <a:pt x="259" y="3598"/>
                  <a:pt x="259" y="3627"/>
                </a:cubicBezTo>
                <a:lnTo>
                  <a:pt x="259" y="3730"/>
                </a:lnTo>
                <a:close/>
                <a:moveTo>
                  <a:pt x="1769" y="2896"/>
                </a:moveTo>
                <a:cubicBezTo>
                  <a:pt x="1769" y="2925"/>
                  <a:pt x="1793" y="2949"/>
                  <a:pt x="1822" y="2949"/>
                </a:cubicBezTo>
                <a:lnTo>
                  <a:pt x="2653" y="2949"/>
                </a:lnTo>
                <a:cubicBezTo>
                  <a:pt x="2682" y="2949"/>
                  <a:pt x="2706" y="2925"/>
                  <a:pt x="2706" y="2896"/>
                </a:cubicBezTo>
                <a:lnTo>
                  <a:pt x="2706" y="2584"/>
                </a:lnTo>
                <a:cubicBezTo>
                  <a:pt x="2706" y="2555"/>
                  <a:pt x="2682" y="2531"/>
                  <a:pt x="2653" y="2531"/>
                </a:cubicBezTo>
                <a:lnTo>
                  <a:pt x="1822" y="2531"/>
                </a:lnTo>
                <a:cubicBezTo>
                  <a:pt x="1793" y="2531"/>
                  <a:pt x="1769" y="2555"/>
                  <a:pt x="1769" y="2584"/>
                </a:cubicBezTo>
                <a:lnTo>
                  <a:pt x="1769" y="2896"/>
                </a:lnTo>
                <a:close/>
                <a:moveTo>
                  <a:pt x="2680" y="4196"/>
                </a:moveTo>
                <a:cubicBezTo>
                  <a:pt x="2693" y="4196"/>
                  <a:pt x="2706" y="4185"/>
                  <a:pt x="2706" y="4170"/>
                </a:cubicBezTo>
                <a:lnTo>
                  <a:pt x="2706" y="3362"/>
                </a:lnTo>
                <a:cubicBezTo>
                  <a:pt x="2706" y="3304"/>
                  <a:pt x="2658" y="3259"/>
                  <a:pt x="2603" y="3259"/>
                </a:cubicBezTo>
                <a:lnTo>
                  <a:pt x="1875" y="3259"/>
                </a:lnTo>
                <a:cubicBezTo>
                  <a:pt x="1816" y="3259"/>
                  <a:pt x="1771" y="3306"/>
                  <a:pt x="1771" y="3362"/>
                </a:cubicBezTo>
                <a:lnTo>
                  <a:pt x="1771" y="4170"/>
                </a:lnTo>
                <a:cubicBezTo>
                  <a:pt x="1769" y="4185"/>
                  <a:pt x="1779" y="4196"/>
                  <a:pt x="1795" y="4196"/>
                </a:cubicBezTo>
                <a:lnTo>
                  <a:pt x="2680" y="4196"/>
                </a:lnTo>
                <a:close/>
                <a:moveTo>
                  <a:pt x="1925" y="1909"/>
                </a:moveTo>
                <a:cubicBezTo>
                  <a:pt x="1925" y="2081"/>
                  <a:pt x="2065" y="2222"/>
                  <a:pt x="2237" y="2222"/>
                </a:cubicBezTo>
                <a:cubicBezTo>
                  <a:pt x="2409" y="2222"/>
                  <a:pt x="2550" y="2081"/>
                  <a:pt x="2550" y="1909"/>
                </a:cubicBezTo>
                <a:cubicBezTo>
                  <a:pt x="2550" y="1737"/>
                  <a:pt x="2409" y="1597"/>
                  <a:pt x="2237" y="1597"/>
                </a:cubicBezTo>
                <a:cubicBezTo>
                  <a:pt x="2065" y="1597"/>
                  <a:pt x="1925" y="1737"/>
                  <a:pt x="1925" y="1909"/>
                </a:cubicBezTo>
                <a:close/>
                <a:moveTo>
                  <a:pt x="3641" y="3105"/>
                </a:moveTo>
                <a:cubicBezTo>
                  <a:pt x="3641" y="3134"/>
                  <a:pt x="3665" y="3158"/>
                  <a:pt x="3694" y="3158"/>
                </a:cubicBezTo>
                <a:lnTo>
                  <a:pt x="4162" y="3158"/>
                </a:lnTo>
                <a:cubicBezTo>
                  <a:pt x="4192" y="3158"/>
                  <a:pt x="4215" y="3134"/>
                  <a:pt x="4215" y="3105"/>
                </a:cubicBezTo>
                <a:lnTo>
                  <a:pt x="4215" y="3002"/>
                </a:lnTo>
                <a:cubicBezTo>
                  <a:pt x="4215" y="2973"/>
                  <a:pt x="4192" y="2949"/>
                  <a:pt x="4162" y="2949"/>
                </a:cubicBezTo>
                <a:lnTo>
                  <a:pt x="3694" y="2949"/>
                </a:lnTo>
                <a:cubicBezTo>
                  <a:pt x="3665" y="2949"/>
                  <a:pt x="3641" y="2973"/>
                  <a:pt x="3641" y="3002"/>
                </a:cubicBezTo>
                <a:lnTo>
                  <a:pt x="3641" y="3105"/>
                </a:lnTo>
                <a:close/>
                <a:moveTo>
                  <a:pt x="3641" y="3730"/>
                </a:moveTo>
                <a:cubicBezTo>
                  <a:pt x="3641" y="3759"/>
                  <a:pt x="3665" y="3783"/>
                  <a:pt x="3694" y="3783"/>
                </a:cubicBezTo>
                <a:lnTo>
                  <a:pt x="4162" y="3783"/>
                </a:lnTo>
                <a:cubicBezTo>
                  <a:pt x="4192" y="3783"/>
                  <a:pt x="4215" y="3759"/>
                  <a:pt x="4215" y="3730"/>
                </a:cubicBezTo>
                <a:lnTo>
                  <a:pt x="4215" y="3627"/>
                </a:lnTo>
                <a:cubicBezTo>
                  <a:pt x="4215" y="3598"/>
                  <a:pt x="4192" y="3574"/>
                  <a:pt x="4162" y="3574"/>
                </a:cubicBezTo>
                <a:lnTo>
                  <a:pt x="3694" y="3574"/>
                </a:lnTo>
                <a:cubicBezTo>
                  <a:pt x="3665" y="3574"/>
                  <a:pt x="3641" y="3598"/>
                  <a:pt x="3641" y="3627"/>
                </a:cubicBezTo>
                <a:lnTo>
                  <a:pt x="3641" y="3730"/>
                </a:lnTo>
                <a:close/>
                <a:moveTo>
                  <a:pt x="1014" y="2275"/>
                </a:moveTo>
                <a:cubicBezTo>
                  <a:pt x="1027" y="2275"/>
                  <a:pt x="1040" y="2285"/>
                  <a:pt x="1040" y="2301"/>
                </a:cubicBezTo>
                <a:lnTo>
                  <a:pt x="1040" y="4172"/>
                </a:lnTo>
                <a:cubicBezTo>
                  <a:pt x="1040" y="4185"/>
                  <a:pt x="1051" y="4199"/>
                  <a:pt x="1067" y="4199"/>
                </a:cubicBezTo>
                <a:lnTo>
                  <a:pt x="1223" y="4199"/>
                </a:lnTo>
                <a:cubicBezTo>
                  <a:pt x="1236" y="4199"/>
                  <a:pt x="1250" y="4188"/>
                  <a:pt x="1250" y="4172"/>
                </a:cubicBezTo>
                <a:lnTo>
                  <a:pt x="1250" y="1660"/>
                </a:lnTo>
                <a:cubicBezTo>
                  <a:pt x="1250" y="1620"/>
                  <a:pt x="1271" y="1586"/>
                  <a:pt x="1305" y="1568"/>
                </a:cubicBezTo>
                <a:lnTo>
                  <a:pt x="2121" y="1139"/>
                </a:lnTo>
                <a:cubicBezTo>
                  <a:pt x="2129" y="1133"/>
                  <a:pt x="2134" y="1125"/>
                  <a:pt x="2134" y="1115"/>
                </a:cubicBezTo>
                <a:lnTo>
                  <a:pt x="2134" y="712"/>
                </a:lnTo>
                <a:lnTo>
                  <a:pt x="1509" y="712"/>
                </a:lnTo>
                <a:cubicBezTo>
                  <a:pt x="1480" y="712"/>
                  <a:pt x="1456" y="688"/>
                  <a:pt x="1456" y="659"/>
                </a:cubicBezTo>
                <a:lnTo>
                  <a:pt x="1456" y="191"/>
                </a:lnTo>
                <a:cubicBezTo>
                  <a:pt x="1456" y="161"/>
                  <a:pt x="1480" y="138"/>
                  <a:pt x="1509" y="138"/>
                </a:cubicBezTo>
                <a:lnTo>
                  <a:pt x="2134" y="138"/>
                </a:lnTo>
                <a:cubicBezTo>
                  <a:pt x="2134" y="0"/>
                  <a:pt x="2343" y="0"/>
                  <a:pt x="2343" y="138"/>
                </a:cubicBezTo>
                <a:lnTo>
                  <a:pt x="2343" y="1112"/>
                </a:lnTo>
                <a:cubicBezTo>
                  <a:pt x="2343" y="1123"/>
                  <a:pt x="2349" y="1131"/>
                  <a:pt x="2357" y="1136"/>
                </a:cubicBezTo>
                <a:lnTo>
                  <a:pt x="3172" y="1565"/>
                </a:lnTo>
                <a:cubicBezTo>
                  <a:pt x="3207" y="1583"/>
                  <a:pt x="3228" y="1618"/>
                  <a:pt x="3228" y="1658"/>
                </a:cubicBezTo>
                <a:lnTo>
                  <a:pt x="3228" y="4170"/>
                </a:lnTo>
                <a:cubicBezTo>
                  <a:pt x="3228" y="4183"/>
                  <a:pt x="3238" y="4196"/>
                  <a:pt x="3254" y="4196"/>
                </a:cubicBezTo>
                <a:lnTo>
                  <a:pt x="3410" y="4196"/>
                </a:lnTo>
                <a:cubicBezTo>
                  <a:pt x="3424" y="4196"/>
                  <a:pt x="3437" y="4185"/>
                  <a:pt x="3437" y="4170"/>
                </a:cubicBezTo>
                <a:lnTo>
                  <a:pt x="3437" y="2298"/>
                </a:lnTo>
                <a:cubicBezTo>
                  <a:pt x="3437" y="2285"/>
                  <a:pt x="3447" y="2272"/>
                  <a:pt x="3463" y="2272"/>
                </a:cubicBezTo>
                <a:lnTo>
                  <a:pt x="4374" y="2272"/>
                </a:lnTo>
                <a:cubicBezTo>
                  <a:pt x="4433" y="2272"/>
                  <a:pt x="4478" y="2320"/>
                  <a:pt x="4478" y="2375"/>
                </a:cubicBezTo>
                <a:lnTo>
                  <a:pt x="4478" y="4482"/>
                </a:lnTo>
                <a:cubicBezTo>
                  <a:pt x="4478" y="4495"/>
                  <a:pt x="4467" y="4508"/>
                  <a:pt x="4451" y="4508"/>
                </a:cubicBezTo>
                <a:lnTo>
                  <a:pt x="29" y="4508"/>
                </a:lnTo>
                <a:cubicBezTo>
                  <a:pt x="16" y="4508"/>
                  <a:pt x="2" y="4498"/>
                  <a:pt x="2" y="4482"/>
                </a:cubicBezTo>
                <a:lnTo>
                  <a:pt x="2" y="2378"/>
                </a:lnTo>
                <a:cubicBezTo>
                  <a:pt x="0" y="2320"/>
                  <a:pt x="45" y="2275"/>
                  <a:pt x="103" y="2275"/>
                </a:cubicBezTo>
                <a:lnTo>
                  <a:pt x="1014" y="2275"/>
                </a:lnTo>
                <a:close/>
              </a:path>
            </a:pathLst>
          </a:custGeom>
          <a:solidFill>
            <a:srgbClr val="7C06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754766" y="2273028"/>
            <a:ext cx="1111840" cy="1886328"/>
            <a:chOff x="2624138" y="1695450"/>
            <a:chExt cx="371475" cy="630238"/>
          </a:xfrm>
        </p:grpSpPr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2779713" y="1695450"/>
              <a:ext cx="107950" cy="107950"/>
            </a:xfrm>
            <a:custGeom>
              <a:avLst/>
              <a:gdLst>
                <a:gd name="T0" fmla="*/ 294 w 300"/>
                <a:gd name="T1" fmla="*/ 162 h 300"/>
                <a:gd name="T2" fmla="*/ 161 w 300"/>
                <a:gd name="T3" fmla="*/ 6 h 300"/>
                <a:gd name="T4" fmla="*/ 8 w 300"/>
                <a:gd name="T5" fmla="*/ 138 h 300"/>
                <a:gd name="T6" fmla="*/ 138 w 300"/>
                <a:gd name="T7" fmla="*/ 294 h 300"/>
                <a:gd name="T8" fmla="*/ 294 w 300"/>
                <a:gd name="T9" fmla="*/ 16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300">
                  <a:moveTo>
                    <a:pt x="294" y="162"/>
                  </a:moveTo>
                  <a:cubicBezTo>
                    <a:pt x="299" y="82"/>
                    <a:pt x="241" y="14"/>
                    <a:pt x="161" y="6"/>
                  </a:cubicBezTo>
                  <a:cubicBezTo>
                    <a:pt x="82" y="0"/>
                    <a:pt x="13" y="59"/>
                    <a:pt x="8" y="138"/>
                  </a:cubicBezTo>
                  <a:cubicBezTo>
                    <a:pt x="0" y="218"/>
                    <a:pt x="58" y="288"/>
                    <a:pt x="138" y="294"/>
                  </a:cubicBezTo>
                  <a:cubicBezTo>
                    <a:pt x="217" y="299"/>
                    <a:pt x="286" y="241"/>
                    <a:pt x="294" y="162"/>
                  </a:cubicBezTo>
                </a:path>
              </a:pathLst>
            </a:custGeom>
            <a:solidFill>
              <a:srgbClr val="7C062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2624138" y="1809750"/>
              <a:ext cx="371475" cy="515938"/>
            </a:xfrm>
            <a:custGeom>
              <a:avLst/>
              <a:gdLst>
                <a:gd name="T0" fmla="*/ 445 w 1031"/>
                <a:gd name="T1" fmla="*/ 35 h 1434"/>
                <a:gd name="T2" fmla="*/ 545 w 1031"/>
                <a:gd name="T3" fmla="*/ 5 h 1434"/>
                <a:gd name="T4" fmla="*/ 659 w 1031"/>
                <a:gd name="T5" fmla="*/ 77 h 1434"/>
                <a:gd name="T6" fmla="*/ 805 w 1031"/>
                <a:gd name="T7" fmla="*/ 366 h 1434"/>
                <a:gd name="T8" fmla="*/ 1004 w 1031"/>
                <a:gd name="T9" fmla="*/ 503 h 1434"/>
                <a:gd name="T10" fmla="*/ 1030 w 1031"/>
                <a:gd name="T11" fmla="*/ 562 h 1434"/>
                <a:gd name="T12" fmla="*/ 961 w 1031"/>
                <a:gd name="T13" fmla="*/ 620 h 1434"/>
                <a:gd name="T14" fmla="*/ 932 w 1031"/>
                <a:gd name="T15" fmla="*/ 609 h 1434"/>
                <a:gd name="T16" fmla="*/ 715 w 1031"/>
                <a:gd name="T17" fmla="*/ 461 h 1434"/>
                <a:gd name="T18" fmla="*/ 699 w 1031"/>
                <a:gd name="T19" fmla="*/ 442 h 1434"/>
                <a:gd name="T20" fmla="*/ 646 w 1031"/>
                <a:gd name="T21" fmla="*/ 334 h 1434"/>
                <a:gd name="T22" fmla="*/ 580 w 1031"/>
                <a:gd name="T23" fmla="*/ 622 h 1434"/>
                <a:gd name="T24" fmla="*/ 837 w 1031"/>
                <a:gd name="T25" fmla="*/ 924 h 1434"/>
                <a:gd name="T26" fmla="*/ 850 w 1031"/>
                <a:gd name="T27" fmla="*/ 956 h 1434"/>
                <a:gd name="T28" fmla="*/ 919 w 1031"/>
                <a:gd name="T29" fmla="*/ 1322 h 1434"/>
                <a:gd name="T30" fmla="*/ 919 w 1031"/>
                <a:gd name="T31" fmla="*/ 1340 h 1434"/>
                <a:gd name="T32" fmla="*/ 813 w 1031"/>
                <a:gd name="T33" fmla="*/ 1430 h 1434"/>
                <a:gd name="T34" fmla="*/ 725 w 1031"/>
                <a:gd name="T35" fmla="*/ 1353 h 1434"/>
                <a:gd name="T36" fmla="*/ 657 w 1031"/>
                <a:gd name="T37" fmla="*/ 1009 h 1434"/>
                <a:gd name="T38" fmla="*/ 450 w 1031"/>
                <a:gd name="T39" fmla="*/ 781 h 1434"/>
                <a:gd name="T40" fmla="*/ 402 w 1031"/>
                <a:gd name="T41" fmla="*/ 1004 h 1434"/>
                <a:gd name="T42" fmla="*/ 384 w 1031"/>
                <a:gd name="T43" fmla="*/ 1044 h 1434"/>
                <a:gd name="T44" fmla="*/ 185 w 1031"/>
                <a:gd name="T45" fmla="*/ 1380 h 1434"/>
                <a:gd name="T46" fmla="*/ 95 w 1031"/>
                <a:gd name="T47" fmla="*/ 1427 h 1434"/>
                <a:gd name="T48" fmla="*/ 5 w 1031"/>
                <a:gd name="T49" fmla="*/ 1322 h 1434"/>
                <a:gd name="T50" fmla="*/ 18 w 1031"/>
                <a:gd name="T51" fmla="*/ 1279 h 1434"/>
                <a:gd name="T52" fmla="*/ 204 w 1031"/>
                <a:gd name="T53" fmla="*/ 969 h 1434"/>
                <a:gd name="T54" fmla="*/ 357 w 1031"/>
                <a:gd name="T55" fmla="*/ 284 h 1434"/>
                <a:gd name="T56" fmla="*/ 257 w 1031"/>
                <a:gd name="T57" fmla="*/ 366 h 1434"/>
                <a:gd name="T58" fmla="*/ 204 w 1031"/>
                <a:gd name="T59" fmla="*/ 609 h 1434"/>
                <a:gd name="T60" fmla="*/ 135 w 1031"/>
                <a:gd name="T61" fmla="*/ 665 h 1434"/>
                <a:gd name="T62" fmla="*/ 74 w 1031"/>
                <a:gd name="T63" fmla="*/ 593 h 1434"/>
                <a:gd name="T64" fmla="*/ 74 w 1031"/>
                <a:gd name="T65" fmla="*/ 585 h 1434"/>
                <a:gd name="T66" fmla="*/ 138 w 1031"/>
                <a:gd name="T67" fmla="*/ 302 h 1434"/>
                <a:gd name="T68" fmla="*/ 159 w 1031"/>
                <a:gd name="T69" fmla="*/ 270 h 1434"/>
                <a:gd name="T70" fmla="*/ 445 w 1031"/>
                <a:gd name="T71" fmla="*/ 35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1" h="1434">
                  <a:moveTo>
                    <a:pt x="445" y="35"/>
                  </a:moveTo>
                  <a:cubicBezTo>
                    <a:pt x="474" y="13"/>
                    <a:pt x="508" y="0"/>
                    <a:pt x="545" y="5"/>
                  </a:cubicBezTo>
                  <a:cubicBezTo>
                    <a:pt x="596" y="8"/>
                    <a:pt x="635" y="40"/>
                    <a:pt x="659" y="77"/>
                  </a:cubicBezTo>
                  <a:lnTo>
                    <a:pt x="805" y="366"/>
                  </a:lnTo>
                  <a:lnTo>
                    <a:pt x="1004" y="503"/>
                  </a:lnTo>
                  <a:cubicBezTo>
                    <a:pt x="1019" y="517"/>
                    <a:pt x="1030" y="538"/>
                    <a:pt x="1030" y="562"/>
                  </a:cubicBezTo>
                  <a:cubicBezTo>
                    <a:pt x="1027" y="596"/>
                    <a:pt x="996" y="625"/>
                    <a:pt x="961" y="620"/>
                  </a:cubicBezTo>
                  <a:cubicBezTo>
                    <a:pt x="951" y="620"/>
                    <a:pt x="943" y="615"/>
                    <a:pt x="932" y="609"/>
                  </a:cubicBezTo>
                  <a:lnTo>
                    <a:pt x="715" y="461"/>
                  </a:lnTo>
                  <a:cubicBezTo>
                    <a:pt x="710" y="456"/>
                    <a:pt x="702" y="448"/>
                    <a:pt x="699" y="442"/>
                  </a:cubicBezTo>
                  <a:lnTo>
                    <a:pt x="646" y="334"/>
                  </a:lnTo>
                  <a:lnTo>
                    <a:pt x="580" y="622"/>
                  </a:lnTo>
                  <a:lnTo>
                    <a:pt x="837" y="924"/>
                  </a:lnTo>
                  <a:cubicBezTo>
                    <a:pt x="842" y="935"/>
                    <a:pt x="847" y="946"/>
                    <a:pt x="850" y="956"/>
                  </a:cubicBezTo>
                  <a:lnTo>
                    <a:pt x="919" y="1322"/>
                  </a:lnTo>
                  <a:cubicBezTo>
                    <a:pt x="919" y="1329"/>
                    <a:pt x="919" y="1335"/>
                    <a:pt x="919" y="1340"/>
                  </a:cubicBezTo>
                  <a:cubicBezTo>
                    <a:pt x="916" y="1396"/>
                    <a:pt x="868" y="1433"/>
                    <a:pt x="813" y="1430"/>
                  </a:cubicBezTo>
                  <a:cubicBezTo>
                    <a:pt x="768" y="1427"/>
                    <a:pt x="736" y="1393"/>
                    <a:pt x="725" y="1353"/>
                  </a:cubicBezTo>
                  <a:lnTo>
                    <a:pt x="657" y="1009"/>
                  </a:lnTo>
                  <a:lnTo>
                    <a:pt x="450" y="781"/>
                  </a:lnTo>
                  <a:lnTo>
                    <a:pt x="402" y="1004"/>
                  </a:lnTo>
                  <a:cubicBezTo>
                    <a:pt x="400" y="1014"/>
                    <a:pt x="387" y="1036"/>
                    <a:pt x="384" y="1044"/>
                  </a:cubicBezTo>
                  <a:lnTo>
                    <a:pt x="185" y="1380"/>
                  </a:lnTo>
                  <a:cubicBezTo>
                    <a:pt x="167" y="1412"/>
                    <a:pt x="132" y="1430"/>
                    <a:pt x="95" y="1427"/>
                  </a:cubicBezTo>
                  <a:cubicBezTo>
                    <a:pt x="42" y="1425"/>
                    <a:pt x="0" y="1377"/>
                    <a:pt x="5" y="1322"/>
                  </a:cubicBezTo>
                  <a:cubicBezTo>
                    <a:pt x="5" y="1306"/>
                    <a:pt x="13" y="1290"/>
                    <a:pt x="18" y="1279"/>
                  </a:cubicBezTo>
                  <a:lnTo>
                    <a:pt x="204" y="969"/>
                  </a:lnTo>
                  <a:lnTo>
                    <a:pt x="357" y="284"/>
                  </a:lnTo>
                  <a:lnTo>
                    <a:pt x="257" y="366"/>
                  </a:lnTo>
                  <a:lnTo>
                    <a:pt x="204" y="609"/>
                  </a:lnTo>
                  <a:cubicBezTo>
                    <a:pt x="196" y="641"/>
                    <a:pt x="169" y="667"/>
                    <a:pt x="135" y="665"/>
                  </a:cubicBezTo>
                  <a:cubicBezTo>
                    <a:pt x="98" y="662"/>
                    <a:pt x="71" y="630"/>
                    <a:pt x="74" y="593"/>
                  </a:cubicBezTo>
                  <a:cubicBezTo>
                    <a:pt x="74" y="591"/>
                    <a:pt x="74" y="588"/>
                    <a:pt x="74" y="585"/>
                  </a:cubicBezTo>
                  <a:lnTo>
                    <a:pt x="138" y="302"/>
                  </a:lnTo>
                  <a:cubicBezTo>
                    <a:pt x="140" y="289"/>
                    <a:pt x="148" y="278"/>
                    <a:pt x="159" y="270"/>
                  </a:cubicBezTo>
                  <a:lnTo>
                    <a:pt x="445" y="35"/>
                  </a:lnTo>
                </a:path>
              </a:pathLst>
            </a:custGeom>
            <a:solidFill>
              <a:srgbClr val="7C062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75185" y="2731049"/>
            <a:ext cx="1160895" cy="772519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dirty="0" smtClean="0">
                <a:latin typeface="Graphik" charset="0"/>
                <a:ea typeface="Graphik" charset="0"/>
                <a:cs typeface="Graphik" charset="0"/>
              </a:rPr>
              <a:t>2006</a:t>
            </a:r>
            <a:endParaRPr lang="en-US" sz="1600" b="1" dirty="0" smtClean="0">
              <a:latin typeface="Graphik" charset="0"/>
              <a:ea typeface="Graphik" charset="0"/>
              <a:cs typeface="Graphik" charset="0"/>
            </a:endParaRPr>
          </a:p>
          <a:p>
            <a:pPr algn="ctr">
              <a:lnSpc>
                <a:spcPct val="85000"/>
              </a:lnSpc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Graphik" charset="0"/>
                <a:ea typeface="Graphik" charset="0"/>
                <a:cs typeface="Graphik" charset="0"/>
              </a:rPr>
              <a:t>58%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880" y="2388629"/>
            <a:ext cx="1463863" cy="929485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dirty="0" smtClean="0">
                <a:latin typeface="Graphik" charset="0"/>
                <a:ea typeface="Graphik" charset="0"/>
                <a:cs typeface="Graphik" charset="0"/>
              </a:rPr>
              <a:t>2015</a:t>
            </a:r>
            <a:endParaRPr lang="en-US" sz="1600" b="1" dirty="0" smtClean="0">
              <a:latin typeface="Graphik" charset="0"/>
              <a:ea typeface="Graphik" charset="0"/>
              <a:cs typeface="Graphik" charset="0"/>
            </a:endParaRPr>
          </a:p>
          <a:p>
            <a:pPr algn="ctr">
              <a:lnSpc>
                <a:spcPct val="85000"/>
              </a:lnSpc>
            </a:pPr>
            <a:r>
              <a:rPr lang="en-US" sz="4800" b="1" dirty="0" smtClean="0">
                <a:solidFill>
                  <a:srgbClr val="7C0622"/>
                </a:solidFill>
                <a:latin typeface="Graphik" charset="0"/>
                <a:ea typeface="Graphik" charset="0"/>
                <a:cs typeface="Graphik" charset="0"/>
              </a:rPr>
              <a:t>67%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CPS graduates have enrolled in 4-year colleges with institutional graduations rates above 50%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73726" y="1180226"/>
            <a:ext cx="7396549" cy="52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400" dirty="0" smtClean="0">
                <a:latin typeface="Graphik" charset="0"/>
                <a:ea typeface="Graphik" charset="0"/>
                <a:cs typeface="Graphik" charset="0"/>
              </a:rPr>
              <a:t>Percentages of CPS graduates who enrolled in colleges with six-year institutional graduation rates of 50% or higher, 2006 vs. 2015</a:t>
            </a:r>
            <a:endParaRPr lang="en-US" sz="1400" dirty="0"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6852" y="4683343"/>
            <a:ext cx="7550314" cy="338554"/>
          </a:xfrm>
          <a:prstGeom prst="rect">
            <a:avLst/>
          </a:prstGeom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Source: Nagaoka, J., </a:t>
            </a:r>
            <a:r>
              <a:rPr lang="en-US" sz="800" dirty="0" err="1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Seeskin</a:t>
            </a:r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, A., &amp; Coca, V.M. (2017). </a:t>
            </a:r>
            <a:r>
              <a:rPr lang="en-US" sz="800" i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The educational attainment of Chicago Public Schools students: 2016</a:t>
            </a:r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.</a:t>
            </a:r>
            <a:r>
              <a:rPr lang="en-US" sz="800" i="1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 </a:t>
            </a:r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/>
            </a:r>
            <a:b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</a:br>
            <a:r>
              <a:rPr lang="en-US" sz="800" dirty="0" smtClean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Chicago, IL: University </a:t>
            </a:r>
            <a:r>
              <a:rPr lang="en-US" sz="800" dirty="0">
                <a:solidFill>
                  <a:srgbClr val="191918"/>
                </a:solidFill>
                <a:latin typeface="Graphik" charset="0"/>
                <a:ea typeface="Graphik" charset="0"/>
                <a:cs typeface="Graphik" charset="0"/>
              </a:rPr>
              <a:t>of Chicago Consortium on School Research</a:t>
            </a:r>
          </a:p>
        </p:txBody>
      </p:sp>
    </p:spTree>
    <p:extLst>
      <p:ext uri="{BB962C8B-B14F-4D97-AF65-F5344CB8AC3E}">
        <p14:creationId xmlns:p14="http://schemas.microsoft.com/office/powerpoint/2010/main" val="65684791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580" y="850847"/>
            <a:ext cx="8244840" cy="143116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dirty="0">
                <a:latin typeface="Graphik" charset="0"/>
                <a:ea typeface="Graphik" charset="0"/>
                <a:cs typeface="Graphik" charset="0"/>
              </a:rPr>
              <a:t>Ultimately, a college’s overall graduation rate is just one factor to consider in the process of finding a good college match, but it can signal how well a college can support students in their quests to graduate from college. </a:t>
            </a:r>
            <a:endParaRPr lang="en-US" dirty="0" smtClean="0">
              <a:latin typeface="Graphik" charset="0"/>
              <a:ea typeface="Graphik" charset="0"/>
              <a:cs typeface="Graphik" charset="0"/>
            </a:endParaRPr>
          </a:p>
          <a:p>
            <a:pPr algn="ctr">
              <a:spcAft>
                <a:spcPts val="900"/>
              </a:spcAft>
            </a:pPr>
            <a:r>
              <a:rPr lang="en-US" dirty="0" smtClean="0">
                <a:latin typeface="Graphik" charset="0"/>
                <a:ea typeface="Graphik" charset="0"/>
                <a:cs typeface="Graphik" charset="0"/>
              </a:rPr>
              <a:t>A </a:t>
            </a:r>
            <a:r>
              <a:rPr lang="en-US" dirty="0">
                <a:latin typeface="Graphik" charset="0"/>
                <a:ea typeface="Graphik" charset="0"/>
                <a:cs typeface="Graphik" charset="0"/>
              </a:rPr>
              <a:t>key question for students to ask as </a:t>
            </a:r>
            <a:r>
              <a:rPr lang="en-US" dirty="0" smtClean="0">
                <a:latin typeface="Graphik" charset="0"/>
                <a:ea typeface="Graphik" charset="0"/>
                <a:cs typeface="Graphik" charset="0"/>
              </a:rPr>
              <a:t>they’re considering colleges: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11680" y="2522220"/>
            <a:ext cx="5120640" cy="1874520"/>
            <a:chOff x="2011680" y="2720340"/>
            <a:chExt cx="5120640" cy="1874520"/>
          </a:xfrm>
        </p:grpSpPr>
        <p:sp>
          <p:nvSpPr>
            <p:cNvPr id="2" name="Triangle 1"/>
            <p:cNvSpPr/>
            <p:nvPr/>
          </p:nvSpPr>
          <p:spPr>
            <a:xfrm rot="13469399">
              <a:off x="2415540" y="3741420"/>
              <a:ext cx="411480" cy="853440"/>
            </a:xfrm>
            <a:prstGeom prst="triangle">
              <a:avLst/>
            </a:prstGeom>
            <a:solidFill>
              <a:srgbClr val="7C06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011680" y="2720340"/>
              <a:ext cx="5120640" cy="1295400"/>
            </a:xfrm>
            <a:prstGeom prst="roundRect">
              <a:avLst>
                <a:gd name="adj" fmla="val 5510"/>
              </a:avLst>
            </a:prstGeom>
            <a:solidFill>
              <a:srgbClr val="7C06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“Of the students </a:t>
              </a:r>
              <a:r>
                <a:rPr lang="en-US" sz="2000" b="1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who enroll here,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how </a:t>
              </a:r>
              <a:r>
                <a:rPr lang="en-US" sz="2000" b="1" dirty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many </a:t>
              </a:r>
              <a:r>
                <a:rPr lang="en-US" sz="2000" b="1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of them graduate,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particularly </a:t>
              </a:r>
              <a:r>
                <a:rPr lang="en-US" sz="2000" b="1" dirty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students like me</a:t>
              </a:r>
              <a:r>
                <a:rPr lang="en-US" sz="2000" b="1" dirty="0" smtClean="0">
                  <a:solidFill>
                    <a:schemeClr val="bg1"/>
                  </a:solidFill>
                  <a:latin typeface="Graphik" charset="0"/>
                  <a:ea typeface="Graphik" charset="0"/>
                  <a:cs typeface="Graphik" charset="0"/>
                </a:rPr>
                <a:t>?”</a:t>
              </a:r>
              <a:endParaRPr lang="en-US" sz="2000" dirty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1454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7C0622"/>
        </a:solidFill>
        <a:ln>
          <a:noFill/>
        </a:ln>
        <a:effectLst/>
      </a:spPr>
      <a:bodyPr rtlCol="0" anchor="ctr"/>
      <a:lstStyle>
        <a:defPPr algn="ctr">
          <a:defRPr sz="1200">
            <a:solidFill>
              <a:schemeClr val="bg1"/>
            </a:solidFill>
            <a:latin typeface="Graphik" charset="0"/>
            <a:ea typeface="Graphik" charset="0"/>
            <a:cs typeface="Graphik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none" rtlCol="0">
        <a:spAutoFit/>
      </a:bodyPr>
      <a:lstStyle>
        <a:defPPr>
          <a:defRPr sz="1400" smtClean="0">
            <a:solidFill>
              <a:srgbClr val="191918"/>
            </a:solidFill>
            <a:latin typeface="Graphik" charset="0"/>
            <a:ea typeface="Graphik" charset="0"/>
            <a:cs typeface="Graphik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35600</TotalTime>
  <Words>1503</Words>
  <Application>Microsoft Macintosh PowerPoint</Application>
  <PresentationFormat>On-screen Show (16:9)</PresentationFormat>
  <Paragraphs>227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Unicode MS</vt:lpstr>
      <vt:lpstr>Calibri</vt:lpstr>
      <vt:lpstr>Geneva</vt:lpstr>
      <vt:lpstr>Graphik</vt:lpstr>
      <vt:lpstr>Graphik Medium</vt:lpstr>
      <vt:lpstr>Graphik Regular</vt:lpstr>
      <vt:lpstr>Custom Design</vt:lpstr>
      <vt:lpstr>The Importance of Institutional Graduation Rates for College Completion</vt:lpstr>
      <vt:lpstr>College choice matters a great deal</vt:lpstr>
      <vt:lpstr>A college’s overall graduation rate is a strong indicator of an individual student’s likelihood to graduate</vt:lpstr>
      <vt:lpstr>Institutional graduations rates vary within selectivity bands* </vt:lpstr>
      <vt:lpstr>Institutional graduations rates vary within selectivity bands* </vt:lpstr>
      <vt:lpstr>Institutional graduation rates also vary widely  for students with the same GPA</vt:lpstr>
      <vt:lpstr>Many 4-year Illinois colleges are improving their graduation rates for underrepresented minority students</vt:lpstr>
      <vt:lpstr>More CPS graduates have enrolled in 4-year colleges with institutional graduations rates above 50%</vt:lpstr>
      <vt:lpstr>PowerPoint Presentation</vt:lpstr>
    </vt:vector>
  </TitlesOfParts>
  <Company>Leo Burnett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</dc:creator>
  <cp:lastModifiedBy>Matt Smith</cp:lastModifiedBy>
  <cp:revision>770</cp:revision>
  <cp:lastPrinted>2017-06-19T16:04:10Z</cp:lastPrinted>
  <dcterms:created xsi:type="dcterms:W3CDTF">2015-09-24T15:47:32Z</dcterms:created>
  <dcterms:modified xsi:type="dcterms:W3CDTF">2018-01-10T18:17:39Z</dcterms:modified>
</cp:coreProperties>
</file>